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84" r:id="rId5"/>
    <p:sldId id="261" r:id="rId6"/>
    <p:sldId id="282" r:id="rId7"/>
    <p:sldId id="300" r:id="rId8"/>
    <p:sldId id="286" r:id="rId9"/>
    <p:sldId id="301" r:id="rId10"/>
    <p:sldId id="287" r:id="rId11"/>
    <p:sldId id="283" r:id="rId12"/>
    <p:sldId id="285" r:id="rId13"/>
    <p:sldId id="288" r:id="rId14"/>
    <p:sldId id="289" r:id="rId15"/>
    <p:sldId id="295" r:id="rId16"/>
    <p:sldId id="296" r:id="rId17"/>
    <p:sldId id="291" r:id="rId18"/>
    <p:sldId id="290" r:id="rId19"/>
    <p:sldId id="292" r:id="rId20"/>
    <p:sldId id="293" r:id="rId21"/>
    <p:sldId id="297" r:id="rId22"/>
    <p:sldId id="294" r:id="rId23"/>
    <p:sldId id="298" r:id="rId24"/>
    <p:sldId id="299" r:id="rId25"/>
    <p:sldId id="267" r:id="rId26"/>
  </p:sldIdLst>
  <p:sldSz cx="18288000" cy="10287000"/>
  <p:notesSz cx="6858000" cy="9144000"/>
  <p:embeddedFontLst>
    <p:embeddedFont>
      <p:font typeface="Abadi" panose="020B0604020104020204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to Sans" panose="020B0502040504020204" pitchFamily="34"/>
      <p:regular r:id="rId33"/>
      <p:bold r:id="rId34"/>
      <p:italic r:id="rId35"/>
      <p:boldItalic r:id="rId36"/>
    </p:embeddedFont>
    <p:embeddedFont>
      <p:font typeface="Posterama" panose="020B0504020200020000" pitchFamily="34" charset="0"/>
      <p:regular r:id="rId37"/>
      <p:bold r:id="rId38"/>
      <p:italic r:id="rId39"/>
      <p:boldItalic r:id="rId40"/>
    </p:embeddedFont>
    <p:embeddedFont>
      <p:font typeface="微軟正黑體" panose="020B0604030504040204" pitchFamily="34" charset="-12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847"/>
    <a:srgbClr val="FFF9CD"/>
    <a:srgbClr val="FFC82C"/>
    <a:srgbClr val="FFEFD7"/>
    <a:srgbClr val="DDD9C3"/>
    <a:srgbClr val="FFFFCC"/>
    <a:srgbClr val="FBDD9D"/>
    <a:srgbClr val="F8D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79536" autoAdjust="0"/>
  </p:normalViewPr>
  <p:slideViewPr>
    <p:cSldViewPr>
      <p:cViewPr varScale="1">
        <p:scale>
          <a:sx n="47" d="100"/>
          <a:sy n="47" d="100"/>
        </p:scale>
        <p:origin x="75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C148F-FC31-4717-93BC-1DB3511F034C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BE7C53-FD39-4177-A618-93B594481A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55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大家好我是資工四許加宜，我的期末專題是</a:t>
            </a:r>
            <a:endParaRPr lang="en-US" altLang="zh-TW" dirty="0"/>
          </a:p>
          <a:p>
            <a:r>
              <a:rPr lang="en-US" altLang="zh-TW" dirty="0"/>
              <a:t>NLU</a:t>
            </a:r>
            <a:r>
              <a:rPr lang="zh-TW" altLang="en-US" dirty="0"/>
              <a:t>自然語言處理，用</a:t>
            </a:r>
            <a:r>
              <a:rPr lang="en-US" altLang="zh-TW" dirty="0"/>
              <a:t>Dialogflow</a:t>
            </a:r>
            <a:r>
              <a:rPr lang="zh-TW" altLang="en-US" dirty="0"/>
              <a:t>來實作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703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56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33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795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386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764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365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963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68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706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696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1.</a:t>
            </a:r>
            <a:r>
              <a:rPr lang="zh-TW" altLang="en-US" sz="1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現在聊天機器人的技術漸漸成形，也逐漸成為一個熱門的趨勢</a:t>
            </a:r>
            <a:endParaRPr lang="en-US" altLang="zh-TW" sz="12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2.</a:t>
            </a:r>
            <a:r>
              <a:rPr lang="zh-TW" altLang="en-US" dirty="0"/>
              <a:t> 語音介面牽涉到前端、後端，但因為時間來不及，所以先做出核心的部分。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626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218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162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95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847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35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57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58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F0502020204030204" pitchFamily="34" charset="0"/>
              </a:rPr>
              <a:t>對於 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F0502020204030204" pitchFamily="34" charset="0"/>
              </a:rPr>
              <a:t>Dialogflow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F0502020204030204" pitchFamily="34" charset="0"/>
              </a:rPr>
              <a:t>的具體模型架構和訓練方法，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F0502020204030204" pitchFamily="34" charset="0"/>
              </a:rPr>
              <a:t>Google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F0502020204030204" pitchFamily="34" charset="0"/>
              </a:rPr>
              <a:t>並沒有公開詳細的技術細節。因此，我們無法確定 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Abadi" panose="020F0502020204030204" pitchFamily="34" charset="0"/>
              </a:rPr>
              <a:t>Dialogflow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Abadi" panose="020F0502020204030204" pitchFamily="34" charset="0"/>
              </a:rPr>
              <a:t>使用了哪個具體的模型。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42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Dialogflow</a:t>
            </a:r>
            <a:r>
              <a:rPr lang="zh-TW" altLang="en-US" dirty="0"/>
              <a:t>設定對話有幾個重點</a:t>
            </a:r>
            <a:endParaRPr lang="en-US" altLang="zh-TW" dirty="0"/>
          </a:p>
          <a:p>
            <a:r>
              <a:rPr lang="zh-TW" altLang="en-US" dirty="0"/>
              <a:t>第一個是</a:t>
            </a:r>
            <a:r>
              <a:rPr lang="en-US" altLang="zh-TW" dirty="0"/>
              <a:t>Intent</a:t>
            </a:r>
            <a:r>
              <a:rPr lang="zh-TW" altLang="en-US" dirty="0"/>
              <a:t>，代表使用者的意圖</a:t>
            </a:r>
            <a:endParaRPr lang="en-US" altLang="zh-TW" dirty="0"/>
          </a:p>
          <a:p>
            <a:r>
              <a:rPr lang="zh-TW" altLang="en-US" dirty="0"/>
              <a:t>第二個是</a:t>
            </a:r>
            <a:r>
              <a:rPr lang="en-US" altLang="zh-TW" dirty="0"/>
              <a:t>Entity</a:t>
            </a:r>
            <a:r>
              <a:rPr lang="zh-TW" altLang="en-US" dirty="0"/>
              <a:t>，代表參數，例如日期或是數量</a:t>
            </a:r>
            <a:endParaRPr lang="en-US" altLang="zh-TW" dirty="0"/>
          </a:p>
          <a:p>
            <a:r>
              <a:rPr lang="zh-TW" altLang="en-US" dirty="0"/>
              <a:t>接著是</a:t>
            </a:r>
            <a:r>
              <a:rPr lang="en-US" altLang="zh-TW" dirty="0"/>
              <a:t>Conversation Management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就是</a:t>
            </a:r>
            <a:r>
              <a:rPr lang="en-US" altLang="zh-TW" dirty="0"/>
              <a:t>Context</a:t>
            </a:r>
            <a:r>
              <a:rPr lang="zh-TW" altLang="en-US" dirty="0"/>
              <a:t>的部分，舉例來說</a:t>
            </a:r>
            <a:endParaRPr lang="en-US" altLang="zh-TW" dirty="0"/>
          </a:p>
          <a:p>
            <a:r>
              <a:rPr lang="zh-TW" altLang="en-US" dirty="0"/>
              <a:t>當</a:t>
            </a:r>
            <a:r>
              <a:rPr lang="en-US" altLang="zh-TW" dirty="0"/>
              <a:t>chatbot</a:t>
            </a:r>
            <a:r>
              <a:rPr lang="zh-TW" altLang="en-US" dirty="0"/>
              <a:t>問我們要不要把商品加入購物車 還有 要不要送出訂單</a:t>
            </a:r>
            <a:endParaRPr lang="en-US" altLang="zh-TW" dirty="0"/>
          </a:p>
          <a:p>
            <a:r>
              <a:rPr lang="zh-TW" altLang="en-US" dirty="0"/>
              <a:t>我們都會回答：好的</a:t>
            </a:r>
            <a:endParaRPr lang="en-US" altLang="zh-TW" dirty="0"/>
          </a:p>
          <a:p>
            <a:r>
              <a:rPr lang="zh-TW" altLang="en-US" dirty="0"/>
              <a:t>那</a:t>
            </a:r>
            <a:r>
              <a:rPr lang="en-US" altLang="zh-TW" dirty="0"/>
              <a:t>chatbot</a:t>
            </a:r>
            <a:r>
              <a:rPr lang="zh-TW" altLang="en-US" dirty="0"/>
              <a:t>要如何分辨我們說的 好的 是在回答哪個問題</a:t>
            </a:r>
            <a:endParaRPr lang="en-US" altLang="zh-TW" dirty="0"/>
          </a:p>
          <a:p>
            <a:r>
              <a:rPr lang="zh-TW" altLang="en-US" dirty="0"/>
              <a:t>就是</a:t>
            </a:r>
            <a:r>
              <a:rPr lang="en-US" altLang="zh-TW" dirty="0"/>
              <a:t>context</a:t>
            </a:r>
            <a:r>
              <a:rPr lang="zh-TW" altLang="en-US" dirty="0"/>
              <a:t>的作用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69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接下來是我的對話設定</a:t>
            </a:r>
            <a:endParaRPr lang="en-US" altLang="zh-TW" dirty="0"/>
          </a:p>
          <a:p>
            <a:r>
              <a:rPr lang="zh-TW" altLang="en-US" dirty="0"/>
              <a:t>這五個就是我的系統功能，可以看到前三個，推薦商品、推薦新品、介紹商品</a:t>
            </a:r>
            <a:endParaRPr lang="en-US" altLang="zh-TW" dirty="0"/>
          </a:p>
          <a:p>
            <a:r>
              <a:rPr lang="en-US" altLang="zh-TW" dirty="0"/>
              <a:t>Chatbot</a:t>
            </a:r>
            <a:r>
              <a:rPr lang="zh-TW" altLang="en-US" dirty="0"/>
              <a:t>皆會問我們，要幫您加入購物車嗎？所以他們的</a:t>
            </a:r>
            <a:r>
              <a:rPr lang="en-US" altLang="zh-TW" dirty="0"/>
              <a:t>output context</a:t>
            </a:r>
            <a:r>
              <a:rPr lang="zh-TW" altLang="en-US" dirty="0"/>
              <a:t>都是相同的，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這個雲朵圖案就是</a:t>
            </a:r>
            <a:r>
              <a:rPr lang="en-US" altLang="zh-TW" dirty="0"/>
              <a:t>context)</a:t>
            </a:r>
          </a:p>
          <a:p>
            <a:r>
              <a:rPr lang="zh-TW" altLang="en-US" dirty="0"/>
              <a:t>就是這個好的</a:t>
            </a:r>
            <a:r>
              <a:rPr lang="en-US" altLang="zh-TW" dirty="0"/>
              <a:t>/</a:t>
            </a:r>
            <a:r>
              <a:rPr lang="zh-TW" altLang="en-US" dirty="0"/>
              <a:t>不用</a:t>
            </a:r>
            <a:endParaRPr lang="en-US" altLang="zh-TW" dirty="0"/>
          </a:p>
          <a:p>
            <a:r>
              <a:rPr lang="zh-TW" altLang="en-US" dirty="0"/>
              <a:t>然後可以看到加入購物車這個功能 以及 前面我們回答好的</a:t>
            </a:r>
            <a:r>
              <a:rPr lang="en-US" altLang="zh-TW" dirty="0"/>
              <a:t>/</a:t>
            </a:r>
            <a:r>
              <a:rPr lang="zh-TW" altLang="en-US" dirty="0"/>
              <a:t>不用後，</a:t>
            </a:r>
            <a:r>
              <a:rPr lang="en-US" altLang="zh-TW" dirty="0"/>
              <a:t>chatbot</a:t>
            </a:r>
            <a:r>
              <a:rPr lang="zh-TW" altLang="en-US" dirty="0"/>
              <a:t>會問 還有其他需求嗎？</a:t>
            </a:r>
            <a:endParaRPr lang="en-US" altLang="zh-TW" dirty="0"/>
          </a:p>
          <a:p>
            <a:r>
              <a:rPr lang="zh-TW" altLang="en-US" dirty="0"/>
              <a:t>所以他們的</a:t>
            </a:r>
            <a:r>
              <a:rPr lang="en-US" altLang="zh-TW" dirty="0"/>
              <a:t>output context</a:t>
            </a:r>
            <a:r>
              <a:rPr lang="zh-TW" altLang="en-US" dirty="0"/>
              <a:t>也是相同的，就是這個 就這樣了 的</a:t>
            </a:r>
            <a:r>
              <a:rPr lang="en-US" altLang="zh-TW" dirty="0"/>
              <a:t>input context</a:t>
            </a:r>
          </a:p>
          <a:p>
            <a:r>
              <a:rPr lang="zh-TW" altLang="en-US" dirty="0"/>
              <a:t>然後 就這樣了 有自己的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context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所以新的這組 好的</a:t>
            </a:r>
            <a:r>
              <a:rPr lang="en-US" altLang="zh-TW" dirty="0"/>
              <a:t>/</a:t>
            </a:r>
            <a:r>
              <a:rPr lang="zh-TW" altLang="en-US" dirty="0"/>
              <a:t>不用 的</a:t>
            </a:r>
            <a:r>
              <a:rPr lang="en-US" altLang="zh-TW" dirty="0"/>
              <a:t>input context</a:t>
            </a:r>
            <a:r>
              <a:rPr lang="zh-TW" altLang="en-US" dirty="0"/>
              <a:t>又是不同的，所以不會和第一組的 好的</a:t>
            </a:r>
            <a:r>
              <a:rPr lang="en-US" altLang="zh-TW" dirty="0"/>
              <a:t>/</a:t>
            </a:r>
            <a:r>
              <a:rPr lang="zh-TW" altLang="en-US" dirty="0"/>
              <a:t>不用 搞混</a:t>
            </a:r>
            <a:endParaRPr lang="en-US" altLang="zh-TW" dirty="0"/>
          </a:p>
          <a:p>
            <a:r>
              <a:rPr lang="zh-TW" altLang="en-US" dirty="0"/>
              <a:t>若不查看明細，訂單就會送出</a:t>
            </a:r>
            <a:endParaRPr lang="en-US" altLang="zh-TW" dirty="0"/>
          </a:p>
          <a:p>
            <a:r>
              <a:rPr lang="zh-TW" altLang="en-US" dirty="0"/>
              <a:t>若查看明細，</a:t>
            </a:r>
            <a:r>
              <a:rPr lang="en-US" altLang="zh-TW" dirty="0"/>
              <a:t>chatbot</a:t>
            </a:r>
            <a:r>
              <a:rPr lang="zh-TW" altLang="en-US" dirty="0"/>
              <a:t>會問我們要不要送出訂單</a:t>
            </a:r>
            <a:endParaRPr lang="en-US" altLang="zh-TW" dirty="0"/>
          </a:p>
          <a:p>
            <a:r>
              <a:rPr lang="zh-TW" altLang="en-US" dirty="0"/>
              <a:t>這時候又有一組 好的</a:t>
            </a:r>
            <a:r>
              <a:rPr lang="en-US" altLang="zh-TW" dirty="0"/>
              <a:t>/</a:t>
            </a:r>
            <a:r>
              <a:rPr lang="zh-TW" altLang="en-US" dirty="0"/>
              <a:t>不用 他們的</a:t>
            </a:r>
            <a:r>
              <a:rPr lang="en-US" altLang="zh-TW" dirty="0"/>
              <a:t>input</a:t>
            </a:r>
            <a:r>
              <a:rPr lang="zh-TW" altLang="en-US" dirty="0"/>
              <a:t> </a:t>
            </a:r>
            <a:r>
              <a:rPr lang="en-US" altLang="zh-TW" dirty="0"/>
              <a:t>context</a:t>
            </a:r>
            <a:r>
              <a:rPr lang="zh-TW" altLang="en-US" dirty="0"/>
              <a:t>來自前面的這個好的</a:t>
            </a:r>
            <a:endParaRPr lang="en-US" altLang="zh-TW" dirty="0"/>
          </a:p>
          <a:p>
            <a:r>
              <a:rPr lang="zh-TW" altLang="en-US" dirty="0"/>
              <a:t>這就是我的對話流程設計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83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929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BE7C53-FD39-4177-A618-93B594481A5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22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271615" y="2933700"/>
            <a:ext cx="12663585" cy="4730148"/>
            <a:chOff x="254439" y="458202"/>
            <a:chExt cx="12528872" cy="4447101"/>
          </a:xfrm>
        </p:grpSpPr>
        <p:sp>
          <p:nvSpPr>
            <p:cNvPr id="6" name="TextBox 6"/>
            <p:cNvSpPr txBox="1"/>
            <p:nvPr/>
          </p:nvSpPr>
          <p:spPr>
            <a:xfrm>
              <a:off x="344060" y="4469635"/>
              <a:ext cx="9775697" cy="435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zh-TW" altLang="en-US" sz="30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volini" panose="03000502040302020204" pitchFamily="66" charset="0"/>
                </a:rPr>
                <a:t>資工四 許加宜 </a:t>
              </a:r>
              <a:r>
                <a:rPr lang="en-US" altLang="zh-TW" sz="30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" panose="020B0502040504020204" pitchFamily="34"/>
                </a:rPr>
                <a:t>(</a:t>
              </a:r>
              <a:r>
                <a:rPr lang="en-US" sz="30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" panose="020B0502040504020204" pitchFamily="34"/>
                </a:rPr>
                <a:t>S0854006)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4439" y="458202"/>
              <a:ext cx="12528872" cy="33179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TW" sz="8000" b="1" dirty="0">
                <a:solidFill>
                  <a:srgbClr val="191919"/>
                </a:solidFill>
                <a:latin typeface="Abadi" panose="020B0604020104020204" pitchFamily="34" charset="0"/>
                <a:ea typeface="Noto Sans" panose="020B0502040504020204" pitchFamily="34"/>
                <a:cs typeface="Posterama" panose="020B0504020200020000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8000" b="1" dirty="0">
                  <a:solidFill>
                    <a:srgbClr val="191919"/>
                  </a:solidFill>
                  <a:latin typeface="Abadi" panose="020B0604020104020204" pitchFamily="34" charset="0"/>
                  <a:ea typeface="Noto Sans" panose="020B0502040504020204" pitchFamily="34"/>
                  <a:cs typeface="Posterama" panose="020B0504020200020000" pitchFamily="34" charset="0"/>
                </a:rPr>
                <a:t>訂餐機器人實作</a:t>
              </a:r>
              <a:endParaRPr lang="en-US" sz="8000" b="1" dirty="0">
                <a:solidFill>
                  <a:srgbClr val="191919"/>
                </a:solidFill>
                <a:latin typeface="Abadi" panose="020B0604020104020204" pitchFamily="34" charset="0"/>
                <a:ea typeface="Noto Sans" panose="020B0502040504020204" pitchFamily="34"/>
                <a:cs typeface="Posterama" panose="020B0504020200020000" pitchFamily="34" charset="0"/>
              </a:endParaRPr>
            </a:p>
          </p:txBody>
        </p:sp>
      </p:grpSp>
      <p:sp>
        <p:nvSpPr>
          <p:cNvPr id="2" name="AutoShape 2"/>
          <p:cNvSpPr/>
          <p:nvPr/>
        </p:nvSpPr>
        <p:spPr>
          <a:xfrm>
            <a:off x="-152400" y="8494309"/>
            <a:ext cx="21488400" cy="13539"/>
          </a:xfrm>
          <a:prstGeom prst="line">
            <a:avLst/>
          </a:prstGeom>
          <a:ln w="38100" cap="flat">
            <a:solidFill>
              <a:schemeClr val="bg1">
                <a:lumMod val="50000"/>
              </a:scheme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50D29C-46E6-6A73-7B12-AFC47532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38" y="2193825"/>
            <a:ext cx="6073162" cy="27157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Context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740E4C1-A249-489C-9299-ADEE648D2295}"/>
              </a:ext>
            </a:extLst>
          </p:cNvPr>
          <p:cNvGrpSpPr/>
          <p:nvPr/>
        </p:nvGrpSpPr>
        <p:grpSpPr>
          <a:xfrm>
            <a:off x="1524000" y="2705100"/>
            <a:ext cx="13729198" cy="1445381"/>
            <a:chOff x="1053602" y="2402719"/>
            <a:chExt cx="13729198" cy="1445381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1AE6E6E0-00E4-B867-A153-C4336EE0EA3B}"/>
                </a:ext>
              </a:extLst>
            </p:cNvPr>
            <p:cNvSpPr/>
            <p:nvPr/>
          </p:nvSpPr>
          <p:spPr>
            <a:xfrm>
              <a:off x="1053602" y="2402719"/>
              <a:ext cx="13729198" cy="1445381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78E0C7AD-0CAF-6DAC-203C-470FFED6763F}"/>
                </a:ext>
              </a:extLst>
            </p:cNvPr>
            <p:cNvSpPr txBox="1"/>
            <p:nvPr/>
          </p:nvSpPr>
          <p:spPr>
            <a:xfrm>
              <a:off x="1524001" y="2851904"/>
              <a:ext cx="12741792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1	add_cart1</a:t>
              </a: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0A4B49D4-FFB7-43C2-7CC8-00C462730960}"/>
              </a:ext>
            </a:extLst>
          </p:cNvPr>
          <p:cNvGrpSpPr/>
          <p:nvPr/>
        </p:nvGrpSpPr>
        <p:grpSpPr>
          <a:xfrm>
            <a:off x="1524000" y="4523881"/>
            <a:ext cx="13729198" cy="1445381"/>
            <a:chOff x="1053602" y="2402719"/>
            <a:chExt cx="13729198" cy="144538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AD2E56-49E6-A430-E8EC-13CAE6A2CFC8}"/>
                </a:ext>
              </a:extLst>
            </p:cNvPr>
            <p:cNvSpPr/>
            <p:nvPr/>
          </p:nvSpPr>
          <p:spPr>
            <a:xfrm>
              <a:off x="1053602" y="2402719"/>
              <a:ext cx="13729198" cy="1445381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06EA1C2C-059F-8D45-20E7-674A2D8F1FA0}"/>
                </a:ext>
              </a:extLst>
            </p:cNvPr>
            <p:cNvSpPr txBox="1"/>
            <p:nvPr/>
          </p:nvSpPr>
          <p:spPr>
            <a:xfrm>
              <a:off x="1524001" y="2851904"/>
              <a:ext cx="12741792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2	add_cart2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CD71EC3-55B6-F865-72D1-FAA826C3E345}"/>
              </a:ext>
            </a:extLst>
          </p:cNvPr>
          <p:cNvGrpSpPr/>
          <p:nvPr/>
        </p:nvGrpSpPr>
        <p:grpSpPr>
          <a:xfrm>
            <a:off x="1524000" y="6342662"/>
            <a:ext cx="13729198" cy="1445381"/>
            <a:chOff x="1053602" y="2402719"/>
            <a:chExt cx="13729198" cy="144538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977C4F17-5A48-B3D0-9066-7AB02EE49442}"/>
                </a:ext>
              </a:extLst>
            </p:cNvPr>
            <p:cNvSpPr/>
            <p:nvPr/>
          </p:nvSpPr>
          <p:spPr>
            <a:xfrm>
              <a:off x="1053602" y="2402719"/>
              <a:ext cx="13729198" cy="1445381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2676C93F-3B76-2916-4E8D-9E53ED004A31}"/>
                </a:ext>
              </a:extLst>
            </p:cNvPr>
            <p:cNvSpPr txBox="1"/>
            <p:nvPr/>
          </p:nvSpPr>
          <p:spPr>
            <a:xfrm>
              <a:off x="1524001" y="2851904"/>
              <a:ext cx="12741792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3	end_cart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BC20FC66-BFC0-B84E-CC00-54D4B0645F2F}"/>
              </a:ext>
            </a:extLst>
          </p:cNvPr>
          <p:cNvGrpSpPr/>
          <p:nvPr/>
        </p:nvGrpSpPr>
        <p:grpSpPr>
          <a:xfrm>
            <a:off x="1524000" y="8161444"/>
            <a:ext cx="13729198" cy="1445381"/>
            <a:chOff x="1053602" y="2402719"/>
            <a:chExt cx="13729198" cy="1445381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ADEDA9F1-5BD8-99AF-2994-B8D033C7FA0E}"/>
                </a:ext>
              </a:extLst>
            </p:cNvPr>
            <p:cNvSpPr/>
            <p:nvPr/>
          </p:nvSpPr>
          <p:spPr>
            <a:xfrm>
              <a:off x="1053602" y="2402719"/>
              <a:ext cx="13729198" cy="1445381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7DB427BA-B350-704F-58E8-7228EA9678BC}"/>
                </a:ext>
              </a:extLst>
            </p:cNvPr>
            <p:cNvSpPr txBox="1"/>
            <p:nvPr/>
          </p:nvSpPr>
          <p:spPr>
            <a:xfrm>
              <a:off x="1524001" y="2851904"/>
              <a:ext cx="12741792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4	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41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5F7F9A81-8D9F-3347-5E51-0F7A074FCBBD}"/>
              </a:ext>
            </a:extLst>
          </p:cNvPr>
          <p:cNvGrpSpPr>
            <a:grpSpLocks/>
          </p:cNvGrpSpPr>
          <p:nvPr/>
        </p:nvGrpSpPr>
        <p:grpSpPr>
          <a:xfrm>
            <a:off x="609600" y="2118832"/>
            <a:ext cx="17339625" cy="8053868"/>
            <a:chOff x="0" y="0"/>
            <a:chExt cx="1795084" cy="1109349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613CA69-3545-4C3A-A264-FA8EDBF3BB4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795084" cy="1109349"/>
            </a:xfrm>
            <a:custGeom>
              <a:avLst/>
              <a:gdLst/>
              <a:ahLst/>
              <a:cxnLst/>
              <a:rect l="l" t="t" r="r" b="b"/>
              <a:pathLst>
                <a:path w="1795084" h="1109349">
                  <a:moveTo>
                    <a:pt x="1670624" y="1109349"/>
                  </a:moveTo>
                  <a:lnTo>
                    <a:pt x="124460" y="1109349"/>
                  </a:lnTo>
                  <a:cubicBezTo>
                    <a:pt x="55880" y="1109349"/>
                    <a:pt x="0" y="1053469"/>
                    <a:pt x="0" y="984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0624" y="0"/>
                  </a:lnTo>
                  <a:cubicBezTo>
                    <a:pt x="1739204" y="0"/>
                    <a:pt x="1795084" y="55880"/>
                    <a:pt x="1795084" y="124460"/>
                  </a:cubicBezTo>
                  <a:lnTo>
                    <a:pt x="1795084" y="984889"/>
                  </a:lnTo>
                  <a:cubicBezTo>
                    <a:pt x="1795084" y="1053469"/>
                    <a:pt x="1739204" y="1109349"/>
                    <a:pt x="1670624" y="11093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Intent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4F6D1F8-4F18-F2B7-46C6-64471D337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91051"/>
              </p:ext>
            </p:extLst>
          </p:nvPr>
        </p:nvGraphicFramePr>
        <p:xfrm>
          <a:off x="945778" y="2397209"/>
          <a:ext cx="16732622" cy="7510739"/>
        </p:xfrm>
        <a:graphic>
          <a:graphicData uri="http://schemas.openxmlformats.org/drawingml/2006/table">
            <a:tbl>
              <a:tblPr/>
              <a:tblGrid>
                <a:gridCol w="502022">
                  <a:extLst>
                    <a:ext uri="{9D8B030D-6E8A-4147-A177-3AD203B41FA5}">
                      <a16:colId xmlns:a16="http://schemas.microsoft.com/office/drawing/2014/main" val="22170108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10513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21350776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91026169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41858425"/>
                    </a:ext>
                  </a:extLst>
                </a:gridCol>
              </a:tblGrid>
              <a:tr h="102250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altLang="zh-TW" sz="2000" b="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Intent name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 Input</a:t>
                      </a:r>
                      <a:endParaRPr 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Response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Parameter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 context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 context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1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1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Product_content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介紹一下</a:t>
                      </a:r>
                      <a:r>
                        <a:rPr lang="zh-TW" altLang="en-US" sz="20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鮪魚</a:t>
                      </a: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壽司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…</a:t>
                      </a: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。需要幫您加到購物車嗎？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items_description_entity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accent5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add_cart1</a:t>
                      </a:r>
                      <a:endParaRPr lang="en-US" sz="2000" b="1" kern="1200" dirty="0">
                        <a:solidFill>
                          <a:schemeClr val="accent5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3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2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Product_new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最近有什麼新品嗎？</a:t>
                      </a:r>
                      <a:endParaRPr lang="en-US" altLang="zh-TW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…</a:t>
                      </a: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。需要幫您加到購物車嗎？</a:t>
                      </a:r>
                      <a:endParaRPr lang="en-US" altLang="zh-TW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accent5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add_cart1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1834"/>
                  </a:ext>
                </a:extLst>
              </a:tr>
              <a:tr h="71103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3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Product_recommend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你有什麼推薦的壽司嗎？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…</a:t>
                      </a: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。需要幫您加到購物車嗎？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accent5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add_cart1</a:t>
                      </a:r>
                      <a:endParaRPr lang="en-US" sz="2000" b="1" kern="1200" dirty="0">
                        <a:solidFill>
                          <a:schemeClr val="accent5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800042"/>
                  </a:ext>
                </a:extLst>
              </a:tr>
              <a:tr h="102250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4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 err="1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Add_yes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好的，</a:t>
                      </a:r>
                      <a:r>
                        <a:rPr lang="zh-TW" altLang="en-US" sz="20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一</a:t>
                      </a: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份</a:t>
                      </a:r>
                      <a:endParaRPr lang="en-US" altLang="zh-TW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好的，幫您加 </a:t>
                      </a:r>
                      <a:r>
                        <a:rPr lang="en-US" altLang="zh-TW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… </a:t>
                      </a: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到購物車。還有其他需求嗎？</a:t>
                      </a:r>
                      <a:endParaRPr lang="en-US" altLang="zh-TW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quantity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accent5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add_cart1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add_cart2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557740"/>
                  </a:ext>
                </a:extLst>
              </a:tr>
              <a:tr h="71103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5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 err="1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Add_no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不用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好的，還有其他需求嗎？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accent5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add_cart1</a:t>
                      </a:r>
                      <a:endParaRPr lang="en-US" sz="2000" b="1" kern="1200" dirty="0">
                        <a:solidFill>
                          <a:schemeClr val="accent5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add_cart2</a:t>
                      </a:r>
                      <a:endParaRPr lang="en-US" sz="20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004100"/>
                  </a:ext>
                </a:extLst>
              </a:tr>
              <a:tr h="133398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6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Add_to_cart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我要</a:t>
                      </a:r>
                      <a:r>
                        <a:rPr lang="zh-TW" altLang="en-US" sz="20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一</a:t>
                      </a: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份</a:t>
                      </a:r>
                      <a:r>
                        <a:rPr lang="zh-TW" altLang="en-US" sz="20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鮪魚</a:t>
                      </a: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壽司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好的，幫您加一份鮪魚壽司到購物車。還有其他需求嗎？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quantity,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items_description_entity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add_cart2</a:t>
                      </a:r>
                      <a:endParaRPr lang="en-US" sz="20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07384"/>
                  </a:ext>
                </a:extLst>
              </a:tr>
              <a:tr h="102250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7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Add_to_cart_end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就這樣了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好的，總共 </a:t>
                      </a:r>
                      <a:r>
                        <a:rPr lang="en-US" altLang="zh-TW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… </a:t>
                      </a:r>
                      <a:r>
                        <a:rPr lang="zh-TW" alt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元，要核對詳細資料嗎？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add_cart2</a:t>
                      </a:r>
                      <a:endParaRPr lang="en-US" sz="20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end_cart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10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558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5F7F9A81-8D9F-3347-5E51-0F7A074FCBBD}"/>
              </a:ext>
            </a:extLst>
          </p:cNvPr>
          <p:cNvGrpSpPr>
            <a:grpSpLocks/>
          </p:cNvGrpSpPr>
          <p:nvPr/>
        </p:nvGrpSpPr>
        <p:grpSpPr>
          <a:xfrm>
            <a:off x="609600" y="2118832"/>
            <a:ext cx="17339625" cy="7977668"/>
            <a:chOff x="0" y="0"/>
            <a:chExt cx="1795084" cy="1109349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613CA69-3545-4C3A-A264-FA8EDBF3BB4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795084" cy="1109349"/>
            </a:xfrm>
            <a:custGeom>
              <a:avLst/>
              <a:gdLst/>
              <a:ahLst/>
              <a:cxnLst/>
              <a:rect l="l" t="t" r="r" b="b"/>
              <a:pathLst>
                <a:path w="1795084" h="1109349">
                  <a:moveTo>
                    <a:pt x="1670624" y="1109349"/>
                  </a:moveTo>
                  <a:lnTo>
                    <a:pt x="124460" y="1109349"/>
                  </a:lnTo>
                  <a:cubicBezTo>
                    <a:pt x="55880" y="1109349"/>
                    <a:pt x="0" y="1053469"/>
                    <a:pt x="0" y="984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0624" y="0"/>
                  </a:lnTo>
                  <a:cubicBezTo>
                    <a:pt x="1739204" y="0"/>
                    <a:pt x="1795084" y="55880"/>
                    <a:pt x="1795084" y="124460"/>
                  </a:cubicBezTo>
                  <a:lnTo>
                    <a:pt x="1795084" y="984889"/>
                  </a:lnTo>
                  <a:cubicBezTo>
                    <a:pt x="1795084" y="1053469"/>
                    <a:pt x="1739204" y="1109349"/>
                    <a:pt x="1670624" y="11093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Intent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4F6D1F8-4F18-F2B7-46C6-64471D337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95129"/>
              </p:ext>
            </p:extLst>
          </p:nvPr>
        </p:nvGraphicFramePr>
        <p:xfrm>
          <a:off x="996882" y="2628900"/>
          <a:ext cx="16681518" cy="6931966"/>
        </p:xfrm>
        <a:graphic>
          <a:graphicData uri="http://schemas.openxmlformats.org/drawingml/2006/table">
            <a:tbl>
              <a:tblPr/>
              <a:tblGrid>
                <a:gridCol w="684000">
                  <a:extLst>
                    <a:ext uri="{9D8B030D-6E8A-4147-A177-3AD203B41FA5}">
                      <a16:colId xmlns:a16="http://schemas.microsoft.com/office/drawing/2014/main" val="221701088"/>
                    </a:ext>
                  </a:extLst>
                </a:gridCol>
                <a:gridCol w="2444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33410513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1350776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910261690"/>
                    </a:ext>
                  </a:extLst>
                </a:gridCol>
                <a:gridCol w="2351437">
                  <a:extLst>
                    <a:ext uri="{9D8B030D-6E8A-4147-A177-3AD203B41FA5}">
                      <a16:colId xmlns:a16="http://schemas.microsoft.com/office/drawing/2014/main" val="2641858425"/>
                    </a:ext>
                  </a:extLst>
                </a:gridCol>
              </a:tblGrid>
              <a:tr h="122689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altLang="zh-TW" sz="2000" b="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Intent name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 Input</a:t>
                      </a:r>
                      <a:endParaRPr 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Response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Parameter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 context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 context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1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8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 err="1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Varify_no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微軟正黑體" panose="020B0604030504040204" pitchFamily="34" charset="-120"/>
                          <a:cs typeface="Noto Sans" panose="020B0502040504020204" pitchFamily="34"/>
                        </a:rPr>
                        <a:t>不用</a:t>
                      </a: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好的，訂單已經送出，謝謝購買。</a:t>
                      </a: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1800" b="1" dirty="0">
                        <a:solidFill>
                          <a:srgbClr val="FF0000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end_cart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1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9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 err="1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Verify_yes</a:t>
                      </a:r>
                      <a:endParaRPr lang="en-US" altLang="zh-TW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好的</a:t>
                      </a:r>
                      <a:r>
                        <a:rPr lang="en-US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麻煩你</a:t>
                      </a:r>
                      <a:r>
                        <a:rPr lang="en-US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…</a:t>
                      </a:r>
                      <a:r>
                        <a:rPr lang="zh-TW" altLang="en-US" sz="2000" b="1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。</a:t>
                      </a:r>
                      <a:r>
                        <a:rPr lang="zh-TW" sz="2000" b="1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是否</a:t>
                      </a: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送出訂單？</a:t>
                      </a: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end_cart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accent5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verify</a:t>
                      </a:r>
                      <a:endParaRPr lang="zh-TW" altLang="en-US" sz="2000" b="1" kern="1200" dirty="0">
                        <a:solidFill>
                          <a:schemeClr val="accent5"/>
                        </a:solidFill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1834"/>
                  </a:ext>
                </a:extLst>
              </a:tr>
              <a:tr h="1141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10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Send_yes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好</a:t>
                      </a: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好的，訂單已經送出，謝謝購買。</a:t>
                      </a: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1" dirty="0">
                        <a:solidFill>
                          <a:srgbClr val="FF0000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5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verify</a:t>
                      </a:r>
                      <a:endParaRPr lang="zh-TW" altLang="en-US" sz="2000" b="1" kern="1200" dirty="0">
                        <a:solidFill>
                          <a:schemeClr val="accent5"/>
                        </a:solidFill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557740"/>
                  </a:ext>
                </a:extLst>
              </a:tr>
              <a:tr h="1141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11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Send_no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不要</a:t>
                      </a: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TW" sz="20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好的，謝謝。</a:t>
                      </a: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20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5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verify</a:t>
                      </a:r>
                      <a:endParaRPr lang="zh-TW" altLang="en-US" sz="2000" b="1" kern="1200" dirty="0">
                        <a:solidFill>
                          <a:schemeClr val="accent5"/>
                        </a:solidFill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004100"/>
                  </a:ext>
                </a:extLst>
              </a:tr>
              <a:tr h="1141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0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12</a:t>
                      </a: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Check_checkout</a:t>
                      </a:r>
                      <a:endParaRPr 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微軟正黑體" panose="020B0604030504040204" pitchFamily="34" charset="-120"/>
                          <a:cs typeface="Noto Sans" panose="020B0502040504020204" pitchFamily="34"/>
                        </a:rPr>
                        <a:t>  我要查看訂單。</a:t>
                      </a: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  </a:t>
                      </a:r>
                      <a:r>
                        <a:rPr lang="en-US" altLang="zh-TW" sz="20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微軟正黑體" panose="020B0604030504040204" pitchFamily="34" charset="-120"/>
                          <a:cs typeface="Noto Sans" panose="020B0502040504020204" pitchFamily="34"/>
                        </a:rPr>
                        <a:t>…</a:t>
                      </a:r>
                      <a:endParaRPr lang="zh-TW" altLang="en-US" sz="20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微軟正黑體" panose="020B0604030504040204" pitchFamily="34" charset="-120"/>
                        <a:cs typeface="Noto Sans" panose="020B0502040504020204" pitchFamily="34"/>
                      </a:endParaRP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1" dirty="0">
                        <a:solidFill>
                          <a:srgbClr val="FF0000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0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" panose="020B0502040504020204" pitchFamily="34"/>
                        <a:ea typeface="新細明體" panose="02020500000000000000" pitchFamily="18" charset="-120"/>
                        <a:cs typeface="Noto Sans" panose="020B0502040504020204" pitchFamily="34"/>
                      </a:endParaRPr>
                    </a:p>
                  </a:txBody>
                  <a:tcPr marL="68580" marR="68580" marT="0" marB="0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07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07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 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操作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3BF9DB4-8230-86F0-40E7-CD1198CBA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481685"/>
              </p:ext>
            </p:extLst>
          </p:nvPr>
        </p:nvGraphicFramePr>
        <p:xfrm>
          <a:off x="1600200" y="2345807"/>
          <a:ext cx="15582900" cy="1918879"/>
        </p:xfrm>
        <a:graphic>
          <a:graphicData uri="http://schemas.openxmlformats.org/drawingml/2006/table">
            <a:tbl>
              <a:tblPr/>
              <a:tblGrid>
                <a:gridCol w="2926366">
                  <a:extLst>
                    <a:ext uri="{9D8B030D-6E8A-4147-A177-3AD203B41FA5}">
                      <a16:colId xmlns:a16="http://schemas.microsoft.com/office/drawing/2014/main" val="3918314534"/>
                    </a:ext>
                  </a:extLst>
                </a:gridCol>
                <a:gridCol w="2926366">
                  <a:extLst>
                    <a:ext uri="{9D8B030D-6E8A-4147-A177-3AD203B41FA5}">
                      <a16:colId xmlns:a16="http://schemas.microsoft.com/office/drawing/2014/main" val="799099119"/>
                    </a:ext>
                  </a:extLst>
                </a:gridCol>
                <a:gridCol w="3365321">
                  <a:extLst>
                    <a:ext uri="{9D8B030D-6E8A-4147-A177-3AD203B41FA5}">
                      <a16:colId xmlns:a16="http://schemas.microsoft.com/office/drawing/2014/main" val="1154624324"/>
                    </a:ext>
                  </a:extLst>
                </a:gridCol>
                <a:gridCol w="3072685">
                  <a:extLst>
                    <a:ext uri="{9D8B030D-6E8A-4147-A177-3AD203B41FA5}">
                      <a16:colId xmlns:a16="http://schemas.microsoft.com/office/drawing/2014/main" val="3792768902"/>
                    </a:ext>
                  </a:extLst>
                </a:gridCol>
                <a:gridCol w="1609501">
                  <a:extLst>
                    <a:ext uri="{9D8B030D-6E8A-4147-A177-3AD203B41FA5}">
                      <a16:colId xmlns:a16="http://schemas.microsoft.com/office/drawing/2014/main" val="335276830"/>
                    </a:ext>
                  </a:extLst>
                </a:gridCol>
                <a:gridCol w="1682661">
                  <a:extLst>
                    <a:ext uri="{9D8B030D-6E8A-4147-A177-3AD203B41FA5}">
                      <a16:colId xmlns:a16="http://schemas.microsoft.com/office/drawing/2014/main" val="1806619679"/>
                    </a:ext>
                  </a:extLst>
                </a:gridCol>
              </a:tblGrid>
              <a:tr h="981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17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Intent name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17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 Input</a:t>
                      </a:r>
                      <a:endParaRPr 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Response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Parameter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 context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 context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94769"/>
                  </a:ext>
                </a:extLst>
              </a:tr>
              <a:tr h="93717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17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Add_to_cart</a:t>
                      </a:r>
                      <a:endParaRPr lang="en-US" sz="17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17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我要</a:t>
                      </a:r>
                      <a:r>
                        <a:rPr lang="zh-TW" altLang="en-US" sz="17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一</a:t>
                      </a:r>
                      <a:r>
                        <a:rPr lang="zh-TW" altLang="en-US" sz="17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份</a:t>
                      </a:r>
                      <a:r>
                        <a:rPr lang="zh-TW" altLang="en-US" sz="17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鮪魚</a:t>
                      </a:r>
                      <a:r>
                        <a:rPr lang="zh-TW" altLang="en-US" sz="17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壽司</a:t>
                      </a:r>
                      <a:endParaRPr lang="en-US" sz="17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17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好的，幫您加一份鮪魚壽司到購物車。還有其他需求嗎？</a:t>
                      </a:r>
                      <a:endParaRPr lang="en-US" sz="17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Quantity,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1" dirty="0">
                          <a:solidFill>
                            <a:srgbClr val="FF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items_description_entity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17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17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add_cart2</a:t>
                      </a:r>
                      <a:endParaRPr lang="en-US" sz="17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511959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F81AAA5C-19AE-8B8D-7855-D58D048A0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53" y="5310234"/>
            <a:ext cx="9459645" cy="3848637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2814A9F8-918D-CFE9-C9CD-B16C9C4D9372}"/>
              </a:ext>
            </a:extLst>
          </p:cNvPr>
          <p:cNvGrpSpPr/>
          <p:nvPr/>
        </p:nvGrpSpPr>
        <p:grpSpPr>
          <a:xfrm>
            <a:off x="1600200" y="4260114"/>
            <a:ext cx="15799482" cy="5677098"/>
            <a:chOff x="1752600" y="4457700"/>
            <a:chExt cx="15799482" cy="567709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426A4E1-D0D4-9042-D4B3-7F9C7AA0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600" y="4457700"/>
              <a:ext cx="7924800" cy="5677098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F7BC5E4-BE45-2EEF-FDD4-590F47F1A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1608" y="5207898"/>
              <a:ext cx="7650474" cy="4176701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7E0A894A-235C-C90B-3401-5CA9B7C2B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7" y="4260114"/>
            <a:ext cx="9069066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7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81AAA5C-19AE-8B8D-7855-D58D048A0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0" y="5173937"/>
            <a:ext cx="9459645" cy="37877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426A4E1-D0D4-9042-D4B3-7F9C7AA09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4406" y="4381500"/>
            <a:ext cx="7659188" cy="56770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E0A894A-235C-C90B-3401-5CA9B7C2B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296" y="4829331"/>
            <a:ext cx="8938783" cy="4134427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 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操作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3BF9DB4-8230-86F0-40E7-CD1198CBA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10782"/>
              </p:ext>
            </p:extLst>
          </p:nvPr>
        </p:nvGraphicFramePr>
        <p:xfrm>
          <a:off x="1600200" y="2345807"/>
          <a:ext cx="15582900" cy="1918879"/>
        </p:xfrm>
        <a:graphic>
          <a:graphicData uri="http://schemas.openxmlformats.org/drawingml/2006/table">
            <a:tbl>
              <a:tblPr/>
              <a:tblGrid>
                <a:gridCol w="2926366">
                  <a:extLst>
                    <a:ext uri="{9D8B030D-6E8A-4147-A177-3AD203B41FA5}">
                      <a16:colId xmlns:a16="http://schemas.microsoft.com/office/drawing/2014/main" val="3918314534"/>
                    </a:ext>
                  </a:extLst>
                </a:gridCol>
                <a:gridCol w="2788634">
                  <a:extLst>
                    <a:ext uri="{9D8B030D-6E8A-4147-A177-3AD203B41FA5}">
                      <a16:colId xmlns:a16="http://schemas.microsoft.com/office/drawing/2014/main" val="799099119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154624324"/>
                    </a:ext>
                  </a:extLst>
                </a:gridCol>
                <a:gridCol w="2384738">
                  <a:extLst>
                    <a:ext uri="{9D8B030D-6E8A-4147-A177-3AD203B41FA5}">
                      <a16:colId xmlns:a16="http://schemas.microsoft.com/office/drawing/2014/main" val="3792768902"/>
                    </a:ext>
                  </a:extLst>
                </a:gridCol>
                <a:gridCol w="1609501">
                  <a:extLst>
                    <a:ext uri="{9D8B030D-6E8A-4147-A177-3AD203B41FA5}">
                      <a16:colId xmlns:a16="http://schemas.microsoft.com/office/drawing/2014/main" val="335276830"/>
                    </a:ext>
                  </a:extLst>
                </a:gridCol>
                <a:gridCol w="1682661">
                  <a:extLst>
                    <a:ext uri="{9D8B030D-6E8A-4147-A177-3AD203B41FA5}">
                      <a16:colId xmlns:a16="http://schemas.microsoft.com/office/drawing/2014/main" val="1806619679"/>
                    </a:ext>
                  </a:extLst>
                </a:gridCol>
              </a:tblGrid>
              <a:tr h="981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17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Intent name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1700" b="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 Input</a:t>
                      </a:r>
                      <a:endParaRPr 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Response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Parameter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 context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 context</a:t>
                      </a:r>
                    </a:p>
                  </a:txBody>
                  <a:tcPr marL="187699" marR="187699" marT="187699" marB="187699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94769"/>
                  </a:ext>
                </a:extLst>
              </a:tr>
              <a:tr h="93717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Add_to_cart_end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18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就這樣了</a:t>
                      </a:r>
                      <a:endParaRPr lang="en-US" sz="18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zh-TW" altLang="en-US" sz="18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好的，總共 </a:t>
                      </a:r>
                      <a:r>
                        <a:rPr lang="en-US" altLang="zh-TW" sz="18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… </a:t>
                      </a:r>
                      <a:r>
                        <a:rPr lang="zh-TW" altLang="en-US" sz="18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元，要核對詳細資料嗎？</a:t>
                      </a:r>
                      <a:endParaRPr lang="en-US" sz="18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endParaRPr lang="en-US" sz="18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add_cart2</a:t>
                      </a:r>
                      <a:endParaRPr lang="en-US" sz="18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end_cart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marL="195501" marR="195501" marT="195501" marB="195501" anchor="ctr">
                    <a:lnL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511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8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7. 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重要步驟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E159260-7623-6170-41FC-00FC8C794089}"/>
              </a:ext>
            </a:extLst>
          </p:cNvPr>
          <p:cNvGrpSpPr/>
          <p:nvPr/>
        </p:nvGrpSpPr>
        <p:grpSpPr>
          <a:xfrm>
            <a:off x="1028700" y="2978886"/>
            <a:ext cx="16230600" cy="2317014"/>
            <a:chOff x="1028700" y="2978886"/>
            <a:chExt cx="16230600" cy="2317014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4D95D506-AA32-F703-A525-FBA6492C0D85}"/>
                </a:ext>
              </a:extLst>
            </p:cNvPr>
            <p:cNvGrpSpPr/>
            <p:nvPr/>
          </p:nvGrpSpPr>
          <p:grpSpPr>
            <a:xfrm>
              <a:off x="1028700" y="2978886"/>
              <a:ext cx="16230600" cy="2317014"/>
              <a:chOff x="0" y="0"/>
              <a:chExt cx="2679082" cy="988583"/>
            </a:xfrm>
          </p:grpSpPr>
          <p:sp>
            <p:nvSpPr>
              <p:cNvPr id="13" name="Freeform 3">
                <a:extLst>
                  <a:ext uri="{FF2B5EF4-FFF2-40B4-BE49-F238E27FC236}">
                    <a16:creationId xmlns:a16="http://schemas.microsoft.com/office/drawing/2014/main" id="{F037D3D8-F820-4D05-0108-50A40F2F9862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AAE435EE-6DB9-7976-8100-99D1621386F2}"/>
                </a:ext>
              </a:extLst>
            </p:cNvPr>
            <p:cNvGrpSpPr/>
            <p:nvPr/>
          </p:nvGrpSpPr>
          <p:grpSpPr>
            <a:xfrm>
              <a:off x="2133600" y="3543300"/>
              <a:ext cx="11653871" cy="1121551"/>
              <a:chOff x="-1983948" y="6350"/>
              <a:chExt cx="6328331" cy="1495401"/>
            </a:xfrm>
          </p:grpSpPr>
          <p:sp>
            <p:nvSpPr>
              <p:cNvPr id="10" name="TextBox 17">
                <a:extLst>
                  <a:ext uri="{FF2B5EF4-FFF2-40B4-BE49-F238E27FC236}">
                    <a16:creationId xmlns:a16="http://schemas.microsoft.com/office/drawing/2014/main" id="{12308D6C-B9A9-E72B-647D-6648A40A8B78}"/>
                  </a:ext>
                </a:extLst>
              </p:cNvPr>
              <p:cNvSpPr txBox="1"/>
              <p:nvPr/>
            </p:nvSpPr>
            <p:spPr>
              <a:xfrm>
                <a:off x="-1983945" y="989303"/>
                <a:ext cx="6328328" cy="5124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150"/>
                  </a:lnSpc>
                </a:pP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Google Project → API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與服務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→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啟用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Dialogflow API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396A7F2B-5725-F16B-6143-E35D40C215E6}"/>
                  </a:ext>
                </a:extLst>
              </p:cNvPr>
              <p:cNvSpPr txBox="1"/>
              <p:nvPr/>
            </p:nvSpPr>
            <p:spPr>
              <a:xfrm>
                <a:off x="-1983948" y="6350"/>
                <a:ext cx="6328328" cy="7360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1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啟用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Dialogflow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API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5D19215-158A-04C5-3883-25ABB74D9979}"/>
              </a:ext>
            </a:extLst>
          </p:cNvPr>
          <p:cNvGrpSpPr/>
          <p:nvPr/>
        </p:nvGrpSpPr>
        <p:grpSpPr>
          <a:xfrm>
            <a:off x="1028700" y="6261110"/>
            <a:ext cx="16230600" cy="2317014"/>
            <a:chOff x="1028700" y="2978886"/>
            <a:chExt cx="16230600" cy="2317014"/>
          </a:xfrm>
        </p:grpSpPr>
        <p:grpSp>
          <p:nvGrpSpPr>
            <p:cNvPr id="15" name="Group 2">
              <a:extLst>
                <a:ext uri="{FF2B5EF4-FFF2-40B4-BE49-F238E27FC236}">
                  <a16:creationId xmlns:a16="http://schemas.microsoft.com/office/drawing/2014/main" id="{C95F725C-40DE-2393-0497-D7796B774E9C}"/>
                </a:ext>
              </a:extLst>
            </p:cNvPr>
            <p:cNvGrpSpPr/>
            <p:nvPr/>
          </p:nvGrpSpPr>
          <p:grpSpPr>
            <a:xfrm>
              <a:off x="1028700" y="2978886"/>
              <a:ext cx="16230600" cy="2317014"/>
              <a:chOff x="0" y="0"/>
              <a:chExt cx="2679082" cy="988583"/>
            </a:xfrm>
          </p:grpSpPr>
          <p:sp>
            <p:nvSpPr>
              <p:cNvPr id="24" name="Freeform 3">
                <a:extLst>
                  <a:ext uri="{FF2B5EF4-FFF2-40B4-BE49-F238E27FC236}">
                    <a16:creationId xmlns:a16="http://schemas.microsoft.com/office/drawing/2014/main" id="{E67E9DAA-A783-A063-1CEB-03D87F4DA46B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C07273E2-2921-89CB-39AA-E6C908641C3C}"/>
                </a:ext>
              </a:extLst>
            </p:cNvPr>
            <p:cNvGrpSpPr/>
            <p:nvPr/>
          </p:nvGrpSpPr>
          <p:grpSpPr>
            <a:xfrm>
              <a:off x="2133596" y="3556837"/>
              <a:ext cx="11653869" cy="1050975"/>
              <a:chOff x="-1983950" y="24399"/>
              <a:chExt cx="6328330" cy="1401300"/>
            </a:xfrm>
          </p:grpSpPr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16EA8EB1-B1F9-2CCC-323F-029833E92C94}"/>
                  </a:ext>
                </a:extLst>
              </p:cNvPr>
              <p:cNvSpPr txBox="1"/>
              <p:nvPr/>
            </p:nvSpPr>
            <p:spPr>
              <a:xfrm>
                <a:off x="-1983948" y="913251"/>
                <a:ext cx="6328328" cy="5124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150"/>
                  </a:lnSpc>
                </a:pP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Google Project → IAM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管理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→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建立服務帳號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→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下載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credentials json file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AEF397DF-F40B-AB06-7E09-29D8311E9BBC}"/>
                  </a:ext>
                </a:extLst>
              </p:cNvPr>
              <p:cNvSpPr txBox="1"/>
              <p:nvPr/>
            </p:nvSpPr>
            <p:spPr>
              <a:xfrm>
                <a:off x="-1983950" y="24399"/>
                <a:ext cx="6328328" cy="7360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2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建立服務與下載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credentials file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891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Diagram showing flow for API">
            <a:extLst>
              <a:ext uri="{FF2B5EF4-FFF2-40B4-BE49-F238E27FC236}">
                <a16:creationId xmlns:a16="http://schemas.microsoft.com/office/drawing/2014/main" id="{E39FD53A-0335-6966-7F23-1C2013DB08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76ADD3F-EBD0-B0D0-268E-83B20D8D464C}"/>
              </a:ext>
            </a:extLst>
          </p:cNvPr>
          <p:cNvGrpSpPr/>
          <p:nvPr/>
        </p:nvGrpSpPr>
        <p:grpSpPr>
          <a:xfrm>
            <a:off x="1028700" y="1702190"/>
            <a:ext cx="16230600" cy="8165710"/>
            <a:chOff x="1028700" y="1702190"/>
            <a:chExt cx="16230600" cy="8165710"/>
          </a:xfrm>
        </p:grpSpPr>
        <p:sp>
          <p:nvSpPr>
            <p:cNvPr id="2" name="Freeform 3">
              <a:extLst>
                <a:ext uri="{FF2B5EF4-FFF2-40B4-BE49-F238E27FC236}">
                  <a16:creationId xmlns:a16="http://schemas.microsoft.com/office/drawing/2014/main" id="{8AC31D01-CF26-3A97-5240-0021126187CD}"/>
                </a:ext>
              </a:extLst>
            </p:cNvPr>
            <p:cNvSpPr/>
            <p:nvPr/>
          </p:nvSpPr>
          <p:spPr>
            <a:xfrm>
              <a:off x="1028700" y="1702190"/>
              <a:ext cx="16230600" cy="8165710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163C7CF-55A5-0A1D-472C-56D9AA1A4710}"/>
                </a:ext>
              </a:extLst>
            </p:cNvPr>
            <p:cNvGrpSpPr/>
            <p:nvPr/>
          </p:nvGrpSpPr>
          <p:grpSpPr>
            <a:xfrm>
              <a:off x="1810814" y="2167349"/>
              <a:ext cx="14538485" cy="7163190"/>
              <a:chOff x="1810814" y="2167349"/>
              <a:chExt cx="14538485" cy="7163190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052FCF60-0677-0B5A-03EF-714F91B0CBFF}"/>
                  </a:ext>
                </a:extLst>
              </p:cNvPr>
              <p:cNvSpPr/>
              <p:nvPr/>
            </p:nvSpPr>
            <p:spPr>
              <a:xfrm>
                <a:off x="1810814" y="2369201"/>
                <a:ext cx="3826653" cy="6922409"/>
              </a:xfrm>
              <a:prstGeom prst="roundRect">
                <a:avLst>
                  <a:gd name="adj" fmla="val 11334"/>
                </a:avLst>
              </a:prstGeom>
              <a:solidFill>
                <a:srgbClr val="FFF9C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94AA6450-47BD-EF3F-2DE2-02C62ED44798}"/>
                  </a:ext>
                </a:extLst>
              </p:cNvPr>
              <p:cNvSpPr/>
              <p:nvPr/>
            </p:nvSpPr>
            <p:spPr>
              <a:xfrm>
                <a:off x="2716057" y="2167349"/>
                <a:ext cx="1895985" cy="481562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6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App</a:t>
                </a:r>
                <a:endParaRPr lang="zh-TW" altLang="en-US" sz="26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37E7CC9B-3293-8FC2-F4F6-AB13A3E4B655}"/>
                  </a:ext>
                </a:extLst>
              </p:cNvPr>
              <p:cNvSpPr/>
              <p:nvPr/>
            </p:nvSpPr>
            <p:spPr>
              <a:xfrm>
                <a:off x="6542514" y="2408130"/>
                <a:ext cx="5070131" cy="6922409"/>
              </a:xfrm>
              <a:prstGeom prst="roundRect">
                <a:avLst>
                  <a:gd name="adj" fmla="val 11334"/>
                </a:avLst>
              </a:prstGeom>
              <a:solidFill>
                <a:srgbClr val="FFEFD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69C71FDD-F725-4DEC-A957-6A32FCFDE712}"/>
                  </a:ext>
                </a:extLst>
              </p:cNvPr>
              <p:cNvSpPr/>
              <p:nvPr/>
            </p:nvSpPr>
            <p:spPr>
              <a:xfrm>
                <a:off x="7694770" y="2192132"/>
                <a:ext cx="2880000" cy="481562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6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Lionfree Server</a:t>
                </a:r>
                <a:endParaRPr lang="zh-TW" altLang="en-US" sz="26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1BCBE3D9-EDBF-B65A-7F3B-C358743A73CD}"/>
                  </a:ext>
                </a:extLst>
              </p:cNvPr>
              <p:cNvSpPr/>
              <p:nvPr/>
            </p:nvSpPr>
            <p:spPr>
              <a:xfrm>
                <a:off x="7363610" y="5133161"/>
                <a:ext cx="3542274" cy="1113821"/>
              </a:xfrm>
              <a:prstGeom prst="roundRect">
                <a:avLst>
                  <a:gd name="adj" fmla="val 36619"/>
                </a:avLst>
              </a:prstGeom>
              <a:solidFill>
                <a:srgbClr val="F8DE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000" b="1" dirty="0">
                    <a:ln w="38100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PHP Server</a:t>
                </a:r>
                <a:endParaRPr lang="zh-TW" altLang="en-US" sz="3000" b="1" dirty="0">
                  <a:ln w="38100">
                    <a:noFill/>
                  </a:ln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99283BA0-5661-BB4E-FF8B-3EE8B18F7F83}"/>
                  </a:ext>
                </a:extLst>
              </p:cNvPr>
              <p:cNvSpPr/>
              <p:nvPr/>
            </p:nvSpPr>
            <p:spPr>
              <a:xfrm>
                <a:off x="8086552" y="7741105"/>
                <a:ext cx="2123774" cy="964238"/>
              </a:xfrm>
              <a:prstGeom prst="roundRect">
                <a:avLst>
                  <a:gd name="adj" fmla="val 36619"/>
                </a:avLst>
              </a:prstGeom>
              <a:solidFill>
                <a:srgbClr val="F8DE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Database</a:t>
                </a:r>
                <a:endParaRPr lang="zh-TW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2C246A00-EEB0-0D24-8803-B11182D57887}"/>
                  </a:ext>
                </a:extLst>
              </p:cNvPr>
              <p:cNvSpPr/>
              <p:nvPr/>
            </p:nvSpPr>
            <p:spPr>
              <a:xfrm>
                <a:off x="12522646" y="2408130"/>
                <a:ext cx="3826653" cy="6922409"/>
              </a:xfrm>
              <a:prstGeom prst="roundRect">
                <a:avLst>
                  <a:gd name="adj" fmla="val 11334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FCF90872-6E15-DE7B-1656-4B6F84188605}"/>
                  </a:ext>
                </a:extLst>
              </p:cNvPr>
              <p:cNvSpPr/>
              <p:nvPr/>
            </p:nvSpPr>
            <p:spPr>
              <a:xfrm>
                <a:off x="13231943" y="2234560"/>
                <a:ext cx="2340000" cy="481562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6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Dialogflow</a:t>
                </a:r>
                <a:endParaRPr lang="zh-TW" altLang="en-US" sz="26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70AF95AE-C382-6125-6CC6-A127C1D6E47C}"/>
                  </a:ext>
                </a:extLst>
              </p:cNvPr>
              <p:cNvSpPr/>
              <p:nvPr/>
            </p:nvSpPr>
            <p:spPr>
              <a:xfrm>
                <a:off x="13244535" y="4302921"/>
                <a:ext cx="2443006" cy="2745579"/>
              </a:xfrm>
              <a:prstGeom prst="roundRect">
                <a:avLst>
                  <a:gd name="adj" fmla="val 36619"/>
                </a:avLst>
              </a:prstGeom>
              <a:solidFill>
                <a:srgbClr val="F4C84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</a:t>
                </a:r>
              </a:p>
              <a:p>
                <a:pPr algn="ctr"/>
                <a:r>
                  <a:rPr lang="en-US" altLang="zh-TW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Server</a:t>
                </a:r>
                <a:endParaRPr lang="zh-TW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E8FE75AB-BD03-D90D-5AB0-B69AAE6D7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05884" y="5439192"/>
                <a:ext cx="2338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21912033-C643-0448-839F-EB80E4471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5015" y="4838700"/>
                <a:ext cx="2848595" cy="6405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DCF72194-185C-DB56-DA04-6A5C4CB98A7A}"/>
                  </a:ext>
                </a:extLst>
              </p:cNvPr>
              <p:cNvSpPr/>
              <p:nvPr/>
            </p:nvSpPr>
            <p:spPr>
              <a:xfrm>
                <a:off x="2813082" y="4092816"/>
                <a:ext cx="1701933" cy="3192822"/>
              </a:xfrm>
              <a:custGeom>
                <a:avLst/>
                <a:gdLst/>
                <a:ahLst/>
                <a:cxnLst/>
                <a:rect l="l" t="t" r="r" b="b"/>
                <a:pathLst>
                  <a:path w="2103692" h="4114800">
                    <a:moveTo>
                      <a:pt x="0" y="0"/>
                    </a:moveTo>
                    <a:lnTo>
                      <a:pt x="2103691" y="0"/>
                    </a:lnTo>
                    <a:lnTo>
                      <a:pt x="2103691" y="4114800"/>
                    </a:lnTo>
                    <a:lnTo>
                      <a:pt x="0" y="41148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E1FCB4DE-E92E-D830-E433-F288E2BBE9A9}"/>
                  </a:ext>
                </a:extLst>
              </p:cNvPr>
              <p:cNvSpPr/>
              <p:nvPr/>
            </p:nvSpPr>
            <p:spPr>
              <a:xfrm>
                <a:off x="5167215" y="4176294"/>
                <a:ext cx="1895985" cy="481563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HTTP Request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6F3AB493-D590-0236-6BD5-606959654B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5015" y="5880364"/>
                <a:ext cx="2848595" cy="8026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FB5BB06C-722A-23D7-6C57-FD3625262151}"/>
                  </a:ext>
                </a:extLst>
              </p:cNvPr>
              <p:cNvSpPr/>
              <p:nvPr/>
            </p:nvSpPr>
            <p:spPr>
              <a:xfrm>
                <a:off x="4979641" y="6870328"/>
                <a:ext cx="2160000" cy="481563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HTTP Response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C99E07F1-E376-E821-2E29-281BF675DECC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9134747" y="6246982"/>
                <a:ext cx="13692" cy="14941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EE0E7567-4B42-FDFF-0037-5524F327B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05884" y="5880364"/>
                <a:ext cx="232605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BA3D92B9-B9E7-0632-589E-9124E0188664}"/>
                  </a:ext>
                </a:extLst>
              </p:cNvPr>
              <p:cNvSpPr/>
              <p:nvPr/>
            </p:nvSpPr>
            <p:spPr>
              <a:xfrm>
                <a:off x="11004359" y="4198946"/>
                <a:ext cx="2160000" cy="777362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 Request</a:t>
                </a:r>
              </a:p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(Get Intent)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6C04A81A-EB31-096F-5AF5-125D68C99293}"/>
                  </a:ext>
                </a:extLst>
              </p:cNvPr>
              <p:cNvSpPr/>
              <p:nvPr/>
            </p:nvSpPr>
            <p:spPr>
              <a:xfrm>
                <a:off x="11136367" y="6388765"/>
                <a:ext cx="1895985" cy="481563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 Response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" name="TextBox 15">
            <a:extLst>
              <a:ext uri="{FF2B5EF4-FFF2-40B4-BE49-F238E27FC236}">
                <a16:creationId xmlns:a16="http://schemas.microsoft.com/office/drawing/2014/main" id="{FC740549-4FAB-9598-1CD8-654D5882AE74}"/>
              </a:ext>
            </a:extLst>
          </p:cNvPr>
          <p:cNvSpPr txBox="1"/>
          <p:nvPr/>
        </p:nvSpPr>
        <p:spPr>
          <a:xfrm>
            <a:off x="1028700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98FB57D-A8E8-B962-C2D1-94EC5F4201A7}"/>
              </a:ext>
            </a:extLst>
          </p:cNvPr>
          <p:cNvSpPr/>
          <p:nvPr/>
        </p:nvSpPr>
        <p:spPr>
          <a:xfrm>
            <a:off x="6188538" y="1866899"/>
            <a:ext cx="5774861" cy="7746627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6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>
            <a:extLst>
              <a:ext uri="{FF2B5EF4-FFF2-40B4-BE49-F238E27FC236}">
                <a16:creationId xmlns:a16="http://schemas.microsoft.com/office/drawing/2014/main" id="{A3D703CC-4552-5290-5D72-4632E355789D}"/>
              </a:ext>
            </a:extLst>
          </p:cNvPr>
          <p:cNvGrpSpPr/>
          <p:nvPr/>
        </p:nvGrpSpPr>
        <p:grpSpPr>
          <a:xfrm>
            <a:off x="1356022" y="1451858"/>
            <a:ext cx="15560377" cy="8339842"/>
            <a:chOff x="0" y="0"/>
            <a:chExt cx="4450066" cy="1743321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63FA8B8-1602-70D5-6527-AB782F384352}"/>
                </a:ext>
              </a:extLst>
            </p:cNvPr>
            <p:cNvSpPr/>
            <p:nvPr/>
          </p:nvSpPr>
          <p:spPr>
            <a:xfrm>
              <a:off x="0" y="0"/>
              <a:ext cx="4450067" cy="1743321"/>
            </a:xfrm>
            <a:custGeom>
              <a:avLst/>
              <a:gdLst/>
              <a:ahLst/>
              <a:cxnLst/>
              <a:rect l="l" t="t" r="r" b="b"/>
              <a:pathLst>
                <a:path w="4450067" h="1743321">
                  <a:moveTo>
                    <a:pt x="4325607" y="1743321"/>
                  </a:moveTo>
                  <a:lnTo>
                    <a:pt x="124460" y="1743321"/>
                  </a:lnTo>
                  <a:cubicBezTo>
                    <a:pt x="55880" y="1743321"/>
                    <a:pt x="0" y="1687441"/>
                    <a:pt x="0" y="1618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5607" y="0"/>
                  </a:lnTo>
                  <a:cubicBezTo>
                    <a:pt x="4394186" y="0"/>
                    <a:pt x="4450067" y="55880"/>
                    <a:pt x="4450067" y="124460"/>
                  </a:cubicBezTo>
                  <a:lnTo>
                    <a:pt x="4450067" y="1618861"/>
                  </a:lnTo>
                  <a:cubicBezTo>
                    <a:pt x="4450067" y="1687441"/>
                    <a:pt x="4394186" y="1743321"/>
                    <a:pt x="4325607" y="17433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 </a:t>
            </a:r>
            <a:r>
              <a:rPr lang="en-US" altLang="zh-TW" sz="50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PHP</a:t>
            </a:r>
            <a:r>
              <a:rPr lang="zh-TW" altLang="en-US" sz="50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endParaRPr lang="en-US" sz="5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Lionfree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資料庫連線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32D67899-B9AB-95B9-FA2B-CF923A1C5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834" y="3771900"/>
            <a:ext cx="13660756" cy="174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1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>
            <a:extLst>
              <a:ext uri="{FF2B5EF4-FFF2-40B4-BE49-F238E27FC236}">
                <a16:creationId xmlns:a16="http://schemas.microsoft.com/office/drawing/2014/main" id="{A3D703CC-4552-5290-5D72-4632E355789D}"/>
              </a:ext>
            </a:extLst>
          </p:cNvPr>
          <p:cNvGrpSpPr/>
          <p:nvPr/>
        </p:nvGrpSpPr>
        <p:grpSpPr>
          <a:xfrm>
            <a:off x="1356022" y="1451858"/>
            <a:ext cx="15560377" cy="8339842"/>
            <a:chOff x="0" y="0"/>
            <a:chExt cx="4450066" cy="1743321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63FA8B8-1602-70D5-6527-AB782F384352}"/>
                </a:ext>
              </a:extLst>
            </p:cNvPr>
            <p:cNvSpPr/>
            <p:nvPr/>
          </p:nvSpPr>
          <p:spPr>
            <a:xfrm>
              <a:off x="0" y="0"/>
              <a:ext cx="4450067" cy="1743321"/>
            </a:xfrm>
            <a:custGeom>
              <a:avLst/>
              <a:gdLst/>
              <a:ahLst/>
              <a:cxnLst/>
              <a:rect l="l" t="t" r="r" b="b"/>
              <a:pathLst>
                <a:path w="4450067" h="1743321">
                  <a:moveTo>
                    <a:pt x="4325607" y="1743321"/>
                  </a:moveTo>
                  <a:lnTo>
                    <a:pt x="124460" y="1743321"/>
                  </a:lnTo>
                  <a:cubicBezTo>
                    <a:pt x="55880" y="1743321"/>
                    <a:pt x="0" y="1687441"/>
                    <a:pt x="0" y="1618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5607" y="0"/>
                  </a:lnTo>
                  <a:cubicBezTo>
                    <a:pt x="4394186" y="0"/>
                    <a:pt x="4450067" y="55880"/>
                    <a:pt x="4450067" y="124460"/>
                  </a:cubicBezTo>
                  <a:lnTo>
                    <a:pt x="4450067" y="1618861"/>
                  </a:lnTo>
                  <a:cubicBezTo>
                    <a:pt x="4450067" y="1687441"/>
                    <a:pt x="4394186" y="1743321"/>
                    <a:pt x="4325607" y="17433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 </a:t>
            </a:r>
            <a:r>
              <a:rPr lang="en-US" altLang="zh-TW" sz="50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PHP</a:t>
            </a:r>
            <a:r>
              <a:rPr lang="zh-TW" altLang="en-US" sz="50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endParaRPr lang="en-US" sz="5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Dialogflow PHP API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E688D2A-50BB-4D5F-252E-DB469D6F92E4}"/>
              </a:ext>
            </a:extLst>
          </p:cNvPr>
          <p:cNvGrpSpPr/>
          <p:nvPr/>
        </p:nvGrpSpPr>
        <p:grpSpPr>
          <a:xfrm>
            <a:off x="10744004" y="3532804"/>
            <a:ext cx="6084006" cy="3184935"/>
            <a:chOff x="11424570" y="3396953"/>
            <a:chExt cx="6084006" cy="318493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DB2F39F-5345-800A-C0CE-562AB292BBE1}"/>
                </a:ext>
              </a:extLst>
            </p:cNvPr>
            <p:cNvSpPr/>
            <p:nvPr/>
          </p:nvSpPr>
          <p:spPr>
            <a:xfrm>
              <a:off x="11424570" y="3396953"/>
              <a:ext cx="6084006" cy="3184935"/>
            </a:xfrm>
            <a:prstGeom prst="roundRect">
              <a:avLst>
                <a:gd name="adj" fmla="val 45924"/>
              </a:avLst>
            </a:prstGeom>
            <a:solidFill>
              <a:srgbClr val="FBDD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5" name="TextBox 16">
              <a:extLst>
                <a:ext uri="{FF2B5EF4-FFF2-40B4-BE49-F238E27FC236}">
                  <a16:creationId xmlns:a16="http://schemas.microsoft.com/office/drawing/2014/main" id="{F2E449DA-0EAC-9704-3D39-FDC06F4CA917}"/>
                </a:ext>
              </a:extLst>
            </p:cNvPr>
            <p:cNvSpPr txBox="1"/>
            <p:nvPr/>
          </p:nvSpPr>
          <p:spPr>
            <a:xfrm>
              <a:off x="12014143" y="4100947"/>
              <a:ext cx="4904861" cy="17345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使用 </a:t>
              </a:r>
              <a:r>
                <a:rPr lang="en-US" altLang="zh-TW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API </a:t>
              </a:r>
              <a:r>
                <a:rPr lang="zh-TW" altLang="en-US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提供的函式和類別來建立</a:t>
              </a:r>
              <a:r>
                <a:rPr lang="en-US" altLang="zh-TW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chatbot</a:t>
              </a:r>
              <a:r>
                <a:rPr lang="zh-TW" altLang="en-US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的客製化整合</a:t>
              </a:r>
              <a:endParaRPr lang="en-US" altLang="zh-TW" sz="2600" b="1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並將 </a:t>
              </a:r>
              <a:r>
                <a:rPr lang="en-US" altLang="zh-TW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Dialogflow </a:t>
              </a:r>
              <a:r>
                <a:rPr lang="zh-TW" altLang="en-US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整合到 </a:t>
              </a:r>
              <a:r>
                <a:rPr lang="en-US" altLang="zh-TW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PHP </a:t>
              </a:r>
              <a:r>
                <a:rPr lang="zh-TW" altLang="en-US" sz="2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中</a:t>
              </a:r>
              <a:endParaRPr lang="en-US" sz="26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61DF37C4-D2A0-5A66-3AEA-5F8660DC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140" y="3314700"/>
            <a:ext cx="7401958" cy="49441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CBEC51E-A464-A3AD-9DB1-D10C1D8C9E9C}"/>
              </a:ext>
            </a:extLst>
          </p:cNvPr>
          <p:cNvSpPr/>
          <p:nvPr/>
        </p:nvSpPr>
        <p:spPr>
          <a:xfrm>
            <a:off x="1981200" y="6282001"/>
            <a:ext cx="7380000" cy="288000"/>
          </a:xfrm>
          <a:prstGeom prst="rect">
            <a:avLst/>
          </a:prstGeom>
          <a:noFill/>
          <a:ln w="57150">
            <a:solidFill>
              <a:srgbClr val="FFC8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4FE266-2AC5-B8A6-6662-E68BD4624BDA}"/>
              </a:ext>
            </a:extLst>
          </p:cNvPr>
          <p:cNvSpPr/>
          <p:nvPr/>
        </p:nvSpPr>
        <p:spPr>
          <a:xfrm>
            <a:off x="2006888" y="3390900"/>
            <a:ext cx="5018260" cy="288000"/>
          </a:xfrm>
          <a:prstGeom prst="rect">
            <a:avLst/>
          </a:prstGeom>
          <a:noFill/>
          <a:ln w="57150">
            <a:solidFill>
              <a:srgbClr val="FFC8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DBF34BC-FAAC-0A6F-BD7D-19CDB87B05FB}"/>
              </a:ext>
            </a:extLst>
          </p:cNvPr>
          <p:cNvGrpSpPr/>
          <p:nvPr/>
        </p:nvGrpSpPr>
        <p:grpSpPr>
          <a:xfrm>
            <a:off x="7162800" y="2857500"/>
            <a:ext cx="4348247" cy="685799"/>
            <a:chOff x="8049131" y="4538319"/>
            <a:chExt cx="3588541" cy="585433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A4D8545-1AE7-D51B-2C3E-07A9E9964C1A}"/>
                </a:ext>
              </a:extLst>
            </p:cNvPr>
            <p:cNvSpPr/>
            <p:nvPr/>
          </p:nvSpPr>
          <p:spPr>
            <a:xfrm>
              <a:off x="8049131" y="4538319"/>
              <a:ext cx="3588541" cy="58543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DD853DBD-EED8-58AB-C5CB-4F3EEDE7E23E}"/>
                </a:ext>
              </a:extLst>
            </p:cNvPr>
            <p:cNvSpPr txBox="1"/>
            <p:nvPr/>
          </p:nvSpPr>
          <p:spPr>
            <a:xfrm>
              <a:off x="8266558" y="4673395"/>
              <a:ext cx="3272040" cy="3152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endParaRPr 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F132F2B-4EA2-96FC-3676-64CCA242C0C7}"/>
              </a:ext>
            </a:extLst>
          </p:cNvPr>
          <p:cNvSpPr/>
          <p:nvPr/>
        </p:nvSpPr>
        <p:spPr>
          <a:xfrm>
            <a:off x="7219974" y="6717740"/>
            <a:ext cx="4348247" cy="68579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/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3300A530-94AB-2AAB-7B8F-7BB7DCE24242}"/>
              </a:ext>
            </a:extLst>
          </p:cNvPr>
          <p:cNvSpPr txBox="1"/>
          <p:nvPr/>
        </p:nvSpPr>
        <p:spPr>
          <a:xfrm>
            <a:off x="7459065" y="6879937"/>
            <a:ext cx="427573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偵測</a:t>
            </a:r>
            <a:r>
              <a:rPr lang="en-US" altLang="zh-TW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輸入的</a:t>
            </a:r>
            <a:r>
              <a:rPr lang="en-US" altLang="zh-TW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9F7899E2-C608-2A61-3979-6B694AF991CA}"/>
              </a:ext>
            </a:extLst>
          </p:cNvPr>
          <p:cNvSpPr txBox="1"/>
          <p:nvPr/>
        </p:nvSpPr>
        <p:spPr>
          <a:xfrm>
            <a:off x="7391400" y="3009900"/>
            <a:ext cx="396474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 </a:t>
            </a:r>
            <a:r>
              <a:rPr lang="en-US" altLang="zh-TW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credentials </a:t>
            </a:r>
            <a:r>
              <a: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72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>
            <a:extLst>
              <a:ext uri="{FF2B5EF4-FFF2-40B4-BE49-F238E27FC236}">
                <a16:creationId xmlns:a16="http://schemas.microsoft.com/office/drawing/2014/main" id="{A3D703CC-4552-5290-5D72-4632E355789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56022" y="1451858"/>
            <a:ext cx="15560377" cy="8644642"/>
            <a:chOff x="0" y="0"/>
            <a:chExt cx="4450066" cy="1743321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63FA8B8-1602-70D5-6527-AB782F3843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450067" cy="1743321"/>
            </a:xfrm>
            <a:custGeom>
              <a:avLst/>
              <a:gdLst/>
              <a:ahLst/>
              <a:cxnLst/>
              <a:rect l="l" t="t" r="r" b="b"/>
              <a:pathLst>
                <a:path w="4450067" h="1743321">
                  <a:moveTo>
                    <a:pt x="4325607" y="1743321"/>
                  </a:moveTo>
                  <a:lnTo>
                    <a:pt x="124460" y="1743321"/>
                  </a:lnTo>
                  <a:cubicBezTo>
                    <a:pt x="55880" y="1743321"/>
                    <a:pt x="0" y="1687441"/>
                    <a:pt x="0" y="1618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5607" y="0"/>
                  </a:lnTo>
                  <a:cubicBezTo>
                    <a:pt x="4394186" y="0"/>
                    <a:pt x="4450067" y="55880"/>
                    <a:pt x="4450067" y="124460"/>
                  </a:cubicBezTo>
                  <a:lnTo>
                    <a:pt x="4450067" y="1618861"/>
                  </a:lnTo>
                  <a:cubicBezTo>
                    <a:pt x="4450067" y="1687441"/>
                    <a:pt x="4394186" y="1743321"/>
                    <a:pt x="4325607" y="17433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 </a:t>
            </a:r>
            <a:r>
              <a:rPr lang="en-US" altLang="zh-TW" sz="50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PHP</a:t>
            </a:r>
            <a:r>
              <a:rPr lang="zh-TW" altLang="en-US" sz="50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endParaRPr lang="en-US" sz="5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客製化整合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B90D9CF4-C14B-276E-A644-7A1E14102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2394509"/>
            <a:ext cx="11404926" cy="7240090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52EBDBA7-81CE-8419-0C7A-8EE74572CBCE}"/>
              </a:ext>
            </a:extLst>
          </p:cNvPr>
          <p:cNvGrpSpPr/>
          <p:nvPr/>
        </p:nvGrpSpPr>
        <p:grpSpPr>
          <a:xfrm>
            <a:off x="10744200" y="2183501"/>
            <a:ext cx="5358337" cy="685799"/>
            <a:chOff x="8049131" y="4538319"/>
            <a:chExt cx="4399370" cy="585433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3D4CF44A-135A-59C4-5010-333C11F51EC5}"/>
                </a:ext>
              </a:extLst>
            </p:cNvPr>
            <p:cNvSpPr/>
            <p:nvPr/>
          </p:nvSpPr>
          <p:spPr>
            <a:xfrm>
              <a:off x="8049131" y="4538319"/>
              <a:ext cx="4399370" cy="585433"/>
            </a:xfrm>
            <a:prstGeom prst="roundRect">
              <a:avLst>
                <a:gd name="adj" fmla="val 50000"/>
              </a:avLst>
            </a:prstGeom>
            <a:solidFill>
              <a:srgbClr val="FBDD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55E80FBD-0893-6E91-4A7F-DB7DEDED2546}"/>
                </a:ext>
              </a:extLst>
            </p:cNvPr>
            <p:cNvSpPr txBox="1"/>
            <p:nvPr/>
          </p:nvSpPr>
          <p:spPr>
            <a:xfrm>
              <a:off x="8505814" y="4658341"/>
              <a:ext cx="3588541" cy="341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如果是 </a:t>
              </a:r>
              <a:r>
                <a:rPr lang="en-US" altLang="zh-TW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Add_to_cart</a:t>
              </a:r>
              <a:r>
                <a:rPr lang="zh-TW" altLang="en-US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Intent</a:t>
              </a:r>
              <a:endParaRPr lang="en-US" sz="26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2AD632F-7D7E-AA35-CA60-E9A4C27605D8}"/>
              </a:ext>
            </a:extLst>
          </p:cNvPr>
          <p:cNvGrpSpPr/>
          <p:nvPr/>
        </p:nvGrpSpPr>
        <p:grpSpPr>
          <a:xfrm>
            <a:off x="10826636" y="3221177"/>
            <a:ext cx="4348247" cy="685799"/>
            <a:chOff x="8049131" y="4538319"/>
            <a:chExt cx="3588541" cy="585433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59BC0330-B3D9-387E-7AB1-2F364DD4BFA4}"/>
                </a:ext>
              </a:extLst>
            </p:cNvPr>
            <p:cNvSpPr/>
            <p:nvPr/>
          </p:nvSpPr>
          <p:spPr>
            <a:xfrm>
              <a:off x="8049131" y="4538319"/>
              <a:ext cx="3588541" cy="58543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6CB30C89-F1B4-0FD9-4DDC-14E17C7222AD}"/>
                </a:ext>
              </a:extLst>
            </p:cNvPr>
            <p:cNvSpPr txBox="1"/>
            <p:nvPr/>
          </p:nvSpPr>
          <p:spPr>
            <a:xfrm>
              <a:off x="8266558" y="4673395"/>
              <a:ext cx="3272040" cy="3152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存取 商品名稱 </a:t>
              </a:r>
              <a:r>
                <a:rPr lang="en-US" altLang="zh-TW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購買數量</a:t>
              </a:r>
              <a:endParaRPr 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F67D968-7CAA-D10A-B30F-A14406A719CA}"/>
              </a:ext>
            </a:extLst>
          </p:cNvPr>
          <p:cNvGrpSpPr/>
          <p:nvPr/>
        </p:nvGrpSpPr>
        <p:grpSpPr>
          <a:xfrm>
            <a:off x="10826636" y="4926311"/>
            <a:ext cx="4593134" cy="1413015"/>
            <a:chOff x="8049131" y="4538318"/>
            <a:chExt cx="3588541" cy="969760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68A1F8F9-47F7-5494-F9A3-4540843B558A}"/>
                </a:ext>
              </a:extLst>
            </p:cNvPr>
            <p:cNvSpPr/>
            <p:nvPr/>
          </p:nvSpPr>
          <p:spPr>
            <a:xfrm>
              <a:off x="8049131" y="4538318"/>
              <a:ext cx="3588541" cy="93465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515EC8AC-7C32-4FAB-E595-9B65F50B8F11}"/>
                </a:ext>
              </a:extLst>
            </p:cNvPr>
            <p:cNvSpPr txBox="1"/>
            <p:nvPr/>
          </p:nvSpPr>
          <p:spPr>
            <a:xfrm>
              <a:off x="8266558" y="4747654"/>
              <a:ext cx="3272040" cy="760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</a:t>
              </a:r>
              <a:r>
                <a:rPr lang="en-US" altLang="zh-TW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</a:t>
              </a:r>
              <a:r>
                <a:rPr lang="zh-TW" altLang="en-US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語法將商品名稱和購買數量寫入購物車資料表</a:t>
              </a:r>
              <a:endParaRPr 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D2CD99A-7363-2378-7ABA-C00D8A676AEA}"/>
              </a:ext>
            </a:extLst>
          </p:cNvPr>
          <p:cNvGrpSpPr/>
          <p:nvPr/>
        </p:nvGrpSpPr>
        <p:grpSpPr>
          <a:xfrm>
            <a:off x="10898340" y="6762484"/>
            <a:ext cx="4348247" cy="685799"/>
            <a:chOff x="8049131" y="4538319"/>
            <a:chExt cx="3588541" cy="585433"/>
          </a:xfrm>
        </p:grpSpPr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9FEDABF-9FA0-6868-EF98-63A3FD6FDD1A}"/>
                </a:ext>
              </a:extLst>
            </p:cNvPr>
            <p:cNvSpPr/>
            <p:nvPr/>
          </p:nvSpPr>
          <p:spPr>
            <a:xfrm>
              <a:off x="8049131" y="4538319"/>
              <a:ext cx="3588541" cy="58543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BFAF4CB0-4BA4-9448-7871-B6C342D72B09}"/>
                </a:ext>
              </a:extLst>
            </p:cNvPr>
            <p:cNvSpPr txBox="1"/>
            <p:nvPr/>
          </p:nvSpPr>
          <p:spPr>
            <a:xfrm>
              <a:off x="8266558" y="4673395"/>
              <a:ext cx="3272040" cy="3152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寫入成功則填入回應字串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10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028700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研究動機與目的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877C232-9703-B45A-B322-39CDB7692A51}"/>
              </a:ext>
            </a:extLst>
          </p:cNvPr>
          <p:cNvGrpSpPr/>
          <p:nvPr/>
        </p:nvGrpSpPr>
        <p:grpSpPr>
          <a:xfrm>
            <a:off x="1028700" y="2978886"/>
            <a:ext cx="16230600" cy="2317014"/>
            <a:chOff x="1028700" y="2978886"/>
            <a:chExt cx="16230600" cy="2317014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86169D7-A87D-AABD-FD37-1DFE2412B370}"/>
                </a:ext>
              </a:extLst>
            </p:cNvPr>
            <p:cNvGrpSpPr/>
            <p:nvPr/>
          </p:nvGrpSpPr>
          <p:grpSpPr>
            <a:xfrm>
              <a:off x="1028700" y="2978886"/>
              <a:ext cx="16230600" cy="2317014"/>
              <a:chOff x="1028700" y="2978886"/>
              <a:chExt cx="16230600" cy="2317014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1028700" y="2978886"/>
                <a:ext cx="16230600" cy="2317014"/>
                <a:chOff x="0" y="0"/>
                <a:chExt cx="2679082" cy="988583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6" name="Group 16"/>
              <p:cNvGrpSpPr/>
              <p:nvPr/>
            </p:nvGrpSpPr>
            <p:grpSpPr>
              <a:xfrm>
                <a:off x="5410200" y="3524689"/>
                <a:ext cx="11653865" cy="1121551"/>
                <a:chOff x="-204676" y="-18465"/>
                <a:chExt cx="6328328" cy="1495401"/>
              </a:xfrm>
            </p:grpSpPr>
            <p:sp>
              <p:nvSpPr>
                <p:cNvPr id="17" name="TextBox 17"/>
                <p:cNvSpPr txBox="1"/>
                <p:nvPr/>
              </p:nvSpPr>
              <p:spPr>
                <a:xfrm>
                  <a:off x="-204676" y="964488"/>
                  <a:ext cx="6328328" cy="51244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150"/>
                    </a:lnSpc>
                  </a:pP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實作 </a:t>
                  </a:r>
                  <a:r>
                    <a:rPr lang="en-US" altLang="zh-TW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chatbot </a:t>
                  </a: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技術</a:t>
                  </a:r>
                  <a:endParaRPr 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8" name="TextBox 18"/>
                <p:cNvSpPr txBox="1"/>
                <p:nvPr/>
              </p:nvSpPr>
              <p:spPr>
                <a:xfrm>
                  <a:off x="-204676" y="-18465"/>
                  <a:ext cx="6328328" cy="73601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4500"/>
                    </a:lnSpc>
                  </a:pP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# 1</a:t>
                  </a:r>
                </a:p>
              </p:txBody>
            </p:sp>
          </p:grpSp>
        </p:grp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196F9C4E-9BDC-8670-618E-04484D286590}"/>
                </a:ext>
              </a:extLst>
            </p:cNvPr>
            <p:cNvSpPr/>
            <p:nvPr/>
          </p:nvSpPr>
          <p:spPr>
            <a:xfrm>
              <a:off x="2133600" y="3267294"/>
              <a:ext cx="1930028" cy="1618811"/>
            </a:xfrm>
            <a:custGeom>
              <a:avLst/>
              <a:gdLst/>
              <a:ahLst/>
              <a:cxnLst/>
              <a:rect l="l" t="t" r="r" b="b"/>
              <a:pathLst>
                <a:path w="4905872" h="4114800">
                  <a:moveTo>
                    <a:pt x="0" y="0"/>
                  </a:moveTo>
                  <a:lnTo>
                    <a:pt x="4905872" y="0"/>
                  </a:lnTo>
                  <a:lnTo>
                    <a:pt x="490587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CA79FBF-0D86-5F2C-B04D-5E5F253BBC21}"/>
              </a:ext>
            </a:extLst>
          </p:cNvPr>
          <p:cNvGrpSpPr/>
          <p:nvPr/>
        </p:nvGrpSpPr>
        <p:grpSpPr>
          <a:xfrm>
            <a:off x="1028700" y="6261110"/>
            <a:ext cx="16230600" cy="2317014"/>
            <a:chOff x="1028700" y="6261110"/>
            <a:chExt cx="16230600" cy="2317014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1A06FE9D-DD5E-17D6-8F5C-0639B8D29972}"/>
                </a:ext>
              </a:extLst>
            </p:cNvPr>
            <p:cNvGrpSpPr/>
            <p:nvPr/>
          </p:nvGrpSpPr>
          <p:grpSpPr>
            <a:xfrm>
              <a:off x="1028700" y="6261110"/>
              <a:ext cx="16230600" cy="2317014"/>
              <a:chOff x="1028700" y="2978886"/>
              <a:chExt cx="16230600" cy="2317014"/>
            </a:xfrm>
          </p:grpSpPr>
          <p:grpSp>
            <p:nvGrpSpPr>
              <p:cNvPr id="45" name="Group 2">
                <a:extLst>
                  <a:ext uri="{FF2B5EF4-FFF2-40B4-BE49-F238E27FC236}">
                    <a16:creationId xmlns:a16="http://schemas.microsoft.com/office/drawing/2014/main" id="{6A0D2823-A1BD-22A1-1726-9ADEBEC94DDE}"/>
                  </a:ext>
                </a:extLst>
              </p:cNvPr>
              <p:cNvGrpSpPr/>
              <p:nvPr/>
            </p:nvGrpSpPr>
            <p:grpSpPr>
              <a:xfrm>
                <a:off x="1028700" y="2978886"/>
                <a:ext cx="16230600" cy="2317014"/>
                <a:chOff x="0" y="0"/>
                <a:chExt cx="2679082" cy="988583"/>
              </a:xfrm>
            </p:grpSpPr>
            <p:sp>
              <p:nvSpPr>
                <p:cNvPr id="50" name="Freeform 3">
                  <a:extLst>
                    <a:ext uri="{FF2B5EF4-FFF2-40B4-BE49-F238E27FC236}">
                      <a16:creationId xmlns:a16="http://schemas.microsoft.com/office/drawing/2014/main" id="{5FFE7730-8A21-D04A-7EF7-DACA4D0B1AB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46" name="Group 16">
                <a:extLst>
                  <a:ext uri="{FF2B5EF4-FFF2-40B4-BE49-F238E27FC236}">
                    <a16:creationId xmlns:a16="http://schemas.microsoft.com/office/drawing/2014/main" id="{194A4559-172A-CB20-D166-F232D2FFC3FD}"/>
                  </a:ext>
                </a:extLst>
              </p:cNvPr>
              <p:cNvGrpSpPr/>
              <p:nvPr/>
            </p:nvGrpSpPr>
            <p:grpSpPr>
              <a:xfrm>
                <a:off x="5410200" y="3595265"/>
                <a:ext cx="11653865" cy="1050975"/>
                <a:chOff x="-204676" y="75636"/>
                <a:chExt cx="6328328" cy="1401300"/>
              </a:xfrm>
            </p:grpSpPr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D1604271-1F2C-7F32-8EB9-B4C2D2E44397}"/>
                    </a:ext>
                  </a:extLst>
                </p:cNvPr>
                <p:cNvSpPr txBox="1"/>
                <p:nvPr/>
              </p:nvSpPr>
              <p:spPr>
                <a:xfrm>
                  <a:off x="-204676" y="964488"/>
                  <a:ext cx="6328328" cy="51244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150"/>
                    </a:lnSpc>
                  </a:pP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想在購物車 </a:t>
                  </a:r>
                  <a:r>
                    <a:rPr lang="en-US" altLang="zh-TW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APP </a:t>
                  </a:r>
                  <a:r>
                    <a:rPr lang="zh-TW" altLang="en-US" sz="2600" b="1" dirty="0">
                      <a:solidFill>
                        <a:srgbClr val="191919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中加入自然語言處理助手</a:t>
                  </a:r>
                  <a:endParaRPr 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TextBox 18">
                  <a:extLst>
                    <a:ext uri="{FF2B5EF4-FFF2-40B4-BE49-F238E27FC236}">
                      <a16:creationId xmlns:a16="http://schemas.microsoft.com/office/drawing/2014/main" id="{721A24B6-E7FB-4104-C0B3-807F76851D46}"/>
                    </a:ext>
                  </a:extLst>
                </p:cNvPr>
                <p:cNvSpPr txBox="1"/>
                <p:nvPr/>
              </p:nvSpPr>
              <p:spPr>
                <a:xfrm>
                  <a:off x="-204676" y="75636"/>
                  <a:ext cx="6328328" cy="73601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4500"/>
                    </a:lnSpc>
                  </a:pPr>
                  <a:r>
                    <a:rPr lang="en-US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# </a:t>
                  </a:r>
                  <a:r>
                    <a:rPr lang="en-US" altLang="zh-TW" sz="3600" b="1" dirty="0">
                      <a:solidFill>
                        <a:srgbClr val="191919"/>
                      </a:solidFill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2</a:t>
                  </a:r>
                  <a:endPara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7FAF668-6D76-3BC5-4FFC-8E5C70F86EA6}"/>
                </a:ext>
              </a:extLst>
            </p:cNvPr>
            <p:cNvSpPr/>
            <p:nvPr/>
          </p:nvSpPr>
          <p:spPr>
            <a:xfrm rot="20310216">
              <a:off x="2592864" y="6520504"/>
              <a:ext cx="1011501" cy="1798225"/>
            </a:xfrm>
            <a:custGeom>
              <a:avLst/>
              <a:gdLst/>
              <a:ahLst/>
              <a:cxnLst/>
              <a:rect l="l" t="t" r="r" b="b"/>
              <a:pathLst>
                <a:path w="2314575" h="4114800">
                  <a:moveTo>
                    <a:pt x="0" y="0"/>
                  </a:moveTo>
                  <a:lnTo>
                    <a:pt x="2314575" y="0"/>
                  </a:lnTo>
                  <a:lnTo>
                    <a:pt x="2314575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B30FDF99-68F6-0019-DC4E-A11FC511C09C}"/>
              </a:ext>
            </a:extLst>
          </p:cNvPr>
          <p:cNvGrpSpPr/>
          <p:nvPr/>
        </p:nvGrpSpPr>
        <p:grpSpPr>
          <a:xfrm>
            <a:off x="1028700" y="6261110"/>
            <a:ext cx="16230600" cy="2317014"/>
            <a:chOff x="1028700" y="2978886"/>
            <a:chExt cx="16230600" cy="2317014"/>
          </a:xfrm>
        </p:grpSpPr>
        <p:grpSp>
          <p:nvGrpSpPr>
            <p:cNvPr id="15" name="Group 2">
              <a:extLst>
                <a:ext uri="{FF2B5EF4-FFF2-40B4-BE49-F238E27FC236}">
                  <a16:creationId xmlns:a16="http://schemas.microsoft.com/office/drawing/2014/main" id="{06965329-D85E-6F55-5A5E-D40D136DAB33}"/>
                </a:ext>
              </a:extLst>
            </p:cNvPr>
            <p:cNvGrpSpPr/>
            <p:nvPr/>
          </p:nvGrpSpPr>
          <p:grpSpPr>
            <a:xfrm>
              <a:off x="1028700" y="2978886"/>
              <a:ext cx="16230600" cy="2317014"/>
              <a:chOff x="0" y="0"/>
              <a:chExt cx="2679082" cy="988583"/>
            </a:xfrm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9218D185-0301-3D5F-1869-A2BA29C8091F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7E8682E4-CCF3-6C35-9829-8083F444E2BF}"/>
                </a:ext>
              </a:extLst>
            </p:cNvPr>
            <p:cNvGrpSpPr/>
            <p:nvPr/>
          </p:nvGrpSpPr>
          <p:grpSpPr>
            <a:xfrm>
              <a:off x="4724400" y="3595265"/>
              <a:ext cx="11653865" cy="1050975"/>
              <a:chOff x="-577082" y="75636"/>
              <a:chExt cx="6328328" cy="1401300"/>
            </a:xfrm>
          </p:grpSpPr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89221630-3D38-A88E-47DD-CCEC3A1EA3F8}"/>
                  </a:ext>
                </a:extLst>
              </p:cNvPr>
              <p:cNvSpPr txBox="1"/>
              <p:nvPr/>
            </p:nvSpPr>
            <p:spPr>
              <a:xfrm>
                <a:off x="-577082" y="964488"/>
                <a:ext cx="6328328" cy="51244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150"/>
                  </a:lnSpc>
                </a:pP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不必暴露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credentials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file</a:t>
                </a:r>
                <a:endParaRPr lang="en-US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" name="TextBox 18">
                <a:extLst>
                  <a:ext uri="{FF2B5EF4-FFF2-40B4-BE49-F238E27FC236}">
                    <a16:creationId xmlns:a16="http://schemas.microsoft.com/office/drawing/2014/main" id="{6D0B6024-669C-A8AE-31B4-66B12BB83479}"/>
                  </a:ext>
                </a:extLst>
              </p:cNvPr>
              <p:cNvSpPr txBox="1"/>
              <p:nvPr/>
            </p:nvSpPr>
            <p:spPr>
              <a:xfrm>
                <a:off x="-577082" y="75636"/>
                <a:ext cx="6328328" cy="7360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2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sp>
        <p:nvSpPr>
          <p:cNvPr id="38" name="橢圓 37">
            <a:extLst>
              <a:ext uri="{FF2B5EF4-FFF2-40B4-BE49-F238E27FC236}">
                <a16:creationId xmlns:a16="http://schemas.microsoft.com/office/drawing/2014/main" id="{B3CA87EF-A67B-0AFF-26D6-551BF6F35FBA}"/>
              </a:ext>
            </a:extLst>
          </p:cNvPr>
          <p:cNvSpPr/>
          <p:nvPr/>
        </p:nvSpPr>
        <p:spPr>
          <a:xfrm>
            <a:off x="2104796" y="6599347"/>
            <a:ext cx="1594834" cy="1594834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Server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5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為何使用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PHP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CB663247-D0C8-C796-E245-6ABCEA209B96}"/>
              </a:ext>
            </a:extLst>
          </p:cNvPr>
          <p:cNvGrpSpPr/>
          <p:nvPr/>
        </p:nvGrpSpPr>
        <p:grpSpPr>
          <a:xfrm>
            <a:off x="1028700" y="2978886"/>
            <a:ext cx="16230600" cy="2317014"/>
            <a:chOff x="1028700" y="2978886"/>
            <a:chExt cx="16230600" cy="2317014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C175CC42-D281-07DC-15A0-2C92BF7DB3C8}"/>
                </a:ext>
              </a:extLst>
            </p:cNvPr>
            <p:cNvGrpSpPr/>
            <p:nvPr/>
          </p:nvGrpSpPr>
          <p:grpSpPr>
            <a:xfrm>
              <a:off x="1028700" y="2978886"/>
              <a:ext cx="16230600" cy="2317014"/>
              <a:chOff x="0" y="0"/>
              <a:chExt cx="2679082" cy="988583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5BFEAE9A-DB0A-C20B-B9AD-3B45D2305F19}"/>
                  </a:ext>
                </a:extLst>
              </p:cNvPr>
              <p:cNvSpPr/>
              <p:nvPr/>
            </p:nvSpPr>
            <p:spPr>
              <a:xfrm>
                <a:off x="0" y="0"/>
                <a:ext cx="2679082" cy="988583"/>
              </a:xfrm>
              <a:custGeom>
                <a:avLst/>
                <a:gdLst/>
                <a:ahLst/>
                <a:cxnLst/>
                <a:rect l="l" t="t" r="r" b="b"/>
                <a:pathLst>
                  <a:path w="2679082" h="988583">
                    <a:moveTo>
                      <a:pt x="2554622" y="988583"/>
                    </a:moveTo>
                    <a:lnTo>
                      <a:pt x="124460" y="988583"/>
                    </a:lnTo>
                    <a:cubicBezTo>
                      <a:pt x="55880" y="988583"/>
                      <a:pt x="0" y="932703"/>
                      <a:pt x="0" y="8641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554622" y="0"/>
                    </a:lnTo>
                    <a:cubicBezTo>
                      <a:pt x="2623202" y="0"/>
                      <a:pt x="2679082" y="55880"/>
                      <a:pt x="2679082" y="124460"/>
                    </a:cubicBezTo>
                    <a:lnTo>
                      <a:pt x="2679082" y="864123"/>
                    </a:lnTo>
                    <a:cubicBezTo>
                      <a:pt x="2679082" y="932703"/>
                      <a:pt x="2623202" y="988583"/>
                      <a:pt x="2554622" y="98858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07F7A7EA-F025-0494-2745-B12C28CA1262}"/>
                </a:ext>
              </a:extLst>
            </p:cNvPr>
            <p:cNvGrpSpPr/>
            <p:nvPr/>
          </p:nvGrpSpPr>
          <p:grpSpPr>
            <a:xfrm>
              <a:off x="4571999" y="3524689"/>
              <a:ext cx="12344401" cy="1121551"/>
              <a:chOff x="-659839" y="-18465"/>
              <a:chExt cx="6703306" cy="1495401"/>
            </a:xfrm>
          </p:grpSpPr>
          <p:sp>
            <p:nvSpPr>
              <p:cNvPr id="7" name="TextBox 17">
                <a:extLst>
                  <a:ext uri="{FF2B5EF4-FFF2-40B4-BE49-F238E27FC236}">
                    <a16:creationId xmlns:a16="http://schemas.microsoft.com/office/drawing/2014/main" id="{FE4274BB-DB41-0316-8898-9D2CA2BE66F4}"/>
                  </a:ext>
                </a:extLst>
              </p:cNvPr>
              <p:cNvSpPr txBox="1"/>
              <p:nvPr/>
            </p:nvSpPr>
            <p:spPr>
              <a:xfrm>
                <a:off x="-659839" y="964488"/>
                <a:ext cx="6703306" cy="5124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150"/>
                  </a:lnSpc>
                </a:pP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所有前端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(Android,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Windows,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iOS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等等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 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都可以用簡單的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http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request </a:t>
                </a:r>
                <a:r>
                  <a:rPr lang="zh-TW" altLang="en-US" sz="2600" b="1" dirty="0">
                    <a:solidFill>
                      <a:srgbClr val="19191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進行對話</a:t>
                </a:r>
                <a:endParaRPr lang="en-US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TextBox 18">
                <a:extLst>
                  <a:ext uri="{FF2B5EF4-FFF2-40B4-BE49-F238E27FC236}">
                    <a16:creationId xmlns:a16="http://schemas.microsoft.com/office/drawing/2014/main" id="{9562536F-184C-54B6-9E54-C0A588146621}"/>
                  </a:ext>
                </a:extLst>
              </p:cNvPr>
              <p:cNvSpPr txBox="1"/>
              <p:nvPr/>
            </p:nvSpPr>
            <p:spPr>
              <a:xfrm>
                <a:off x="-659838" y="-18465"/>
                <a:ext cx="6328328" cy="73601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1</a:t>
                </a:r>
              </a:p>
            </p:txBody>
          </p:sp>
        </p:grpSp>
      </p:grpSp>
      <p:sp>
        <p:nvSpPr>
          <p:cNvPr id="33" name="Freeform 13">
            <a:extLst>
              <a:ext uri="{FF2B5EF4-FFF2-40B4-BE49-F238E27FC236}">
                <a16:creationId xmlns:a16="http://schemas.microsoft.com/office/drawing/2014/main" id="{2FC73D34-F4A7-DC26-9144-4BFD88BB60CF}"/>
              </a:ext>
            </a:extLst>
          </p:cNvPr>
          <p:cNvSpPr/>
          <p:nvPr/>
        </p:nvSpPr>
        <p:spPr>
          <a:xfrm rot="19147082">
            <a:off x="2333128" y="7130245"/>
            <a:ext cx="1248463" cy="607066"/>
          </a:xfrm>
          <a:custGeom>
            <a:avLst/>
            <a:gdLst/>
            <a:ahLst/>
            <a:cxnLst/>
            <a:rect l="l" t="t" r="r" b="b"/>
            <a:pathLst>
              <a:path w="7315200" h="3557016">
                <a:moveTo>
                  <a:pt x="0" y="0"/>
                </a:moveTo>
                <a:lnTo>
                  <a:pt x="7315200" y="0"/>
                </a:lnTo>
                <a:lnTo>
                  <a:pt x="7315200" y="3557016"/>
                </a:lnTo>
                <a:lnTo>
                  <a:pt x="0" y="3557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6966DD06-7F03-2CEE-AE94-DEE6124261A2}"/>
              </a:ext>
            </a:extLst>
          </p:cNvPr>
          <p:cNvSpPr/>
          <p:nvPr/>
        </p:nvSpPr>
        <p:spPr>
          <a:xfrm>
            <a:off x="2102260" y="3418370"/>
            <a:ext cx="1747434" cy="1687068"/>
          </a:xfrm>
          <a:custGeom>
            <a:avLst/>
            <a:gdLst/>
            <a:ahLst/>
            <a:cxnLst/>
            <a:rect l="l" t="t" r="r" b="b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3475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Diagram showing flow for API">
            <a:extLst>
              <a:ext uri="{FF2B5EF4-FFF2-40B4-BE49-F238E27FC236}">
                <a16:creationId xmlns:a16="http://schemas.microsoft.com/office/drawing/2014/main" id="{E39FD53A-0335-6966-7F23-1C2013DB08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76ADD3F-EBD0-B0D0-268E-83B20D8D464C}"/>
              </a:ext>
            </a:extLst>
          </p:cNvPr>
          <p:cNvGrpSpPr/>
          <p:nvPr/>
        </p:nvGrpSpPr>
        <p:grpSpPr>
          <a:xfrm>
            <a:off x="1028700" y="1702190"/>
            <a:ext cx="16230600" cy="8165710"/>
            <a:chOff x="1028700" y="1702190"/>
            <a:chExt cx="16230600" cy="8165710"/>
          </a:xfrm>
        </p:grpSpPr>
        <p:sp>
          <p:nvSpPr>
            <p:cNvPr id="2" name="Freeform 3">
              <a:extLst>
                <a:ext uri="{FF2B5EF4-FFF2-40B4-BE49-F238E27FC236}">
                  <a16:creationId xmlns:a16="http://schemas.microsoft.com/office/drawing/2014/main" id="{8AC31D01-CF26-3A97-5240-0021126187CD}"/>
                </a:ext>
              </a:extLst>
            </p:cNvPr>
            <p:cNvSpPr/>
            <p:nvPr/>
          </p:nvSpPr>
          <p:spPr>
            <a:xfrm>
              <a:off x="1028700" y="1702190"/>
              <a:ext cx="16230600" cy="8165710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163C7CF-55A5-0A1D-472C-56D9AA1A4710}"/>
                </a:ext>
              </a:extLst>
            </p:cNvPr>
            <p:cNvGrpSpPr/>
            <p:nvPr/>
          </p:nvGrpSpPr>
          <p:grpSpPr>
            <a:xfrm>
              <a:off x="1810814" y="2167349"/>
              <a:ext cx="14538485" cy="7163190"/>
              <a:chOff x="1810814" y="2167349"/>
              <a:chExt cx="14538485" cy="7163190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052FCF60-0677-0B5A-03EF-714F91B0CBFF}"/>
                  </a:ext>
                </a:extLst>
              </p:cNvPr>
              <p:cNvSpPr/>
              <p:nvPr/>
            </p:nvSpPr>
            <p:spPr>
              <a:xfrm>
                <a:off x="1810814" y="2369201"/>
                <a:ext cx="3826653" cy="6922409"/>
              </a:xfrm>
              <a:prstGeom prst="roundRect">
                <a:avLst>
                  <a:gd name="adj" fmla="val 11334"/>
                </a:avLst>
              </a:prstGeom>
              <a:solidFill>
                <a:srgbClr val="FFF9C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94AA6450-47BD-EF3F-2DE2-02C62ED44798}"/>
                  </a:ext>
                </a:extLst>
              </p:cNvPr>
              <p:cNvSpPr/>
              <p:nvPr/>
            </p:nvSpPr>
            <p:spPr>
              <a:xfrm>
                <a:off x="2716057" y="2167349"/>
                <a:ext cx="1895985" cy="481562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6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App</a:t>
                </a:r>
                <a:endParaRPr lang="zh-TW" altLang="en-US" sz="26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37E7CC9B-3293-8FC2-F4F6-AB13A3E4B655}"/>
                  </a:ext>
                </a:extLst>
              </p:cNvPr>
              <p:cNvSpPr/>
              <p:nvPr/>
            </p:nvSpPr>
            <p:spPr>
              <a:xfrm>
                <a:off x="6542514" y="2408130"/>
                <a:ext cx="5070131" cy="6922409"/>
              </a:xfrm>
              <a:prstGeom prst="roundRect">
                <a:avLst>
                  <a:gd name="adj" fmla="val 11334"/>
                </a:avLst>
              </a:prstGeom>
              <a:solidFill>
                <a:srgbClr val="FFEFD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69C71FDD-F725-4DEC-A957-6A32FCFDE712}"/>
                  </a:ext>
                </a:extLst>
              </p:cNvPr>
              <p:cNvSpPr/>
              <p:nvPr/>
            </p:nvSpPr>
            <p:spPr>
              <a:xfrm>
                <a:off x="7694770" y="2192132"/>
                <a:ext cx="2880000" cy="481562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6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Lionfree Server</a:t>
                </a:r>
                <a:endParaRPr lang="zh-TW" altLang="en-US" sz="26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1BCBE3D9-EDBF-B65A-7F3B-C358743A73CD}"/>
                  </a:ext>
                </a:extLst>
              </p:cNvPr>
              <p:cNvSpPr/>
              <p:nvPr/>
            </p:nvSpPr>
            <p:spPr>
              <a:xfrm>
                <a:off x="7363610" y="5133161"/>
                <a:ext cx="3542274" cy="1113821"/>
              </a:xfrm>
              <a:prstGeom prst="roundRect">
                <a:avLst>
                  <a:gd name="adj" fmla="val 36619"/>
                </a:avLst>
              </a:prstGeom>
              <a:solidFill>
                <a:srgbClr val="F8DE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000" b="1" dirty="0">
                    <a:ln w="38100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PHP Server</a:t>
                </a:r>
                <a:endParaRPr lang="zh-TW" altLang="en-US" sz="3000" b="1" dirty="0">
                  <a:ln w="38100">
                    <a:noFill/>
                  </a:ln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99283BA0-5661-BB4E-FF8B-3EE8B18F7F83}"/>
                  </a:ext>
                </a:extLst>
              </p:cNvPr>
              <p:cNvSpPr/>
              <p:nvPr/>
            </p:nvSpPr>
            <p:spPr>
              <a:xfrm>
                <a:off x="8086552" y="7741105"/>
                <a:ext cx="2123774" cy="964238"/>
              </a:xfrm>
              <a:prstGeom prst="roundRect">
                <a:avLst>
                  <a:gd name="adj" fmla="val 36619"/>
                </a:avLst>
              </a:prstGeom>
              <a:solidFill>
                <a:srgbClr val="F8DE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Database</a:t>
                </a:r>
                <a:endParaRPr lang="zh-TW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2C246A00-EEB0-0D24-8803-B11182D57887}"/>
                  </a:ext>
                </a:extLst>
              </p:cNvPr>
              <p:cNvSpPr/>
              <p:nvPr/>
            </p:nvSpPr>
            <p:spPr>
              <a:xfrm>
                <a:off x="12522646" y="2408130"/>
                <a:ext cx="3826653" cy="6922409"/>
              </a:xfrm>
              <a:prstGeom prst="roundRect">
                <a:avLst>
                  <a:gd name="adj" fmla="val 11334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FCF90872-6E15-DE7B-1656-4B6F84188605}"/>
                  </a:ext>
                </a:extLst>
              </p:cNvPr>
              <p:cNvSpPr/>
              <p:nvPr/>
            </p:nvSpPr>
            <p:spPr>
              <a:xfrm>
                <a:off x="13231943" y="2234560"/>
                <a:ext cx="2340000" cy="481562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6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Dialogflow</a:t>
                </a:r>
                <a:endParaRPr lang="zh-TW" altLang="en-US" sz="26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70AF95AE-C382-6125-6CC6-A127C1D6E47C}"/>
                  </a:ext>
                </a:extLst>
              </p:cNvPr>
              <p:cNvSpPr/>
              <p:nvPr/>
            </p:nvSpPr>
            <p:spPr>
              <a:xfrm>
                <a:off x="13244535" y="4305301"/>
                <a:ext cx="2443006" cy="2743198"/>
              </a:xfrm>
              <a:prstGeom prst="roundRect">
                <a:avLst>
                  <a:gd name="adj" fmla="val 36619"/>
                </a:avLst>
              </a:prstGeom>
              <a:solidFill>
                <a:srgbClr val="F4C84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</a:t>
                </a:r>
              </a:p>
              <a:p>
                <a:pPr algn="ctr"/>
                <a:r>
                  <a:rPr lang="en-US" altLang="zh-TW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Server</a:t>
                </a:r>
                <a:endParaRPr lang="zh-TW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E8FE75AB-BD03-D90D-5AB0-B69AAE6D7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05884" y="5439192"/>
                <a:ext cx="232605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21912033-C643-0448-839F-EB80E4471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5015" y="4838700"/>
                <a:ext cx="2848595" cy="6405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DCF72194-185C-DB56-DA04-6A5C4CB98A7A}"/>
                  </a:ext>
                </a:extLst>
              </p:cNvPr>
              <p:cNvSpPr/>
              <p:nvPr/>
            </p:nvSpPr>
            <p:spPr>
              <a:xfrm>
                <a:off x="2813082" y="4092816"/>
                <a:ext cx="1701933" cy="3192822"/>
              </a:xfrm>
              <a:custGeom>
                <a:avLst/>
                <a:gdLst/>
                <a:ahLst/>
                <a:cxnLst/>
                <a:rect l="l" t="t" r="r" b="b"/>
                <a:pathLst>
                  <a:path w="2103692" h="4114800">
                    <a:moveTo>
                      <a:pt x="0" y="0"/>
                    </a:moveTo>
                    <a:lnTo>
                      <a:pt x="2103691" y="0"/>
                    </a:lnTo>
                    <a:lnTo>
                      <a:pt x="2103691" y="4114800"/>
                    </a:lnTo>
                    <a:lnTo>
                      <a:pt x="0" y="41148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E1FCB4DE-E92E-D830-E433-F288E2BBE9A9}"/>
                  </a:ext>
                </a:extLst>
              </p:cNvPr>
              <p:cNvSpPr/>
              <p:nvPr/>
            </p:nvSpPr>
            <p:spPr>
              <a:xfrm>
                <a:off x="5167215" y="4176294"/>
                <a:ext cx="1895985" cy="481563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HTTP Request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6F3AB493-D590-0236-6BD5-606959654B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5015" y="5905500"/>
                <a:ext cx="2848595" cy="7775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FB5BB06C-722A-23D7-6C57-FD3625262151}"/>
                  </a:ext>
                </a:extLst>
              </p:cNvPr>
              <p:cNvSpPr/>
              <p:nvPr/>
            </p:nvSpPr>
            <p:spPr>
              <a:xfrm>
                <a:off x="4979641" y="6870328"/>
                <a:ext cx="2160000" cy="481563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HTTP Response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C99E07F1-E376-E821-2E29-281BF675DECC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9134747" y="6246982"/>
                <a:ext cx="13692" cy="14941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EE0E7567-4B42-FDFF-0037-5524F327B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05884" y="5880364"/>
                <a:ext cx="232605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BA3D92B9-B9E7-0632-589E-9124E0188664}"/>
                  </a:ext>
                </a:extLst>
              </p:cNvPr>
              <p:cNvSpPr/>
              <p:nvPr/>
            </p:nvSpPr>
            <p:spPr>
              <a:xfrm>
                <a:off x="11004359" y="4198946"/>
                <a:ext cx="2160000" cy="777362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 Request</a:t>
                </a:r>
              </a:p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(Get Intent)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6C04A81A-EB31-096F-5AF5-125D68C99293}"/>
                  </a:ext>
                </a:extLst>
              </p:cNvPr>
              <p:cNvSpPr/>
              <p:nvPr/>
            </p:nvSpPr>
            <p:spPr>
              <a:xfrm>
                <a:off x="11136367" y="6388765"/>
                <a:ext cx="1895985" cy="481563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 Response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" name="TextBox 15">
            <a:extLst>
              <a:ext uri="{FF2B5EF4-FFF2-40B4-BE49-F238E27FC236}">
                <a16:creationId xmlns:a16="http://schemas.microsoft.com/office/drawing/2014/main" id="{FC740549-4FAB-9598-1CD8-654D5882AE74}"/>
              </a:ext>
            </a:extLst>
          </p:cNvPr>
          <p:cNvSpPr txBox="1"/>
          <p:nvPr/>
        </p:nvSpPr>
        <p:spPr>
          <a:xfrm>
            <a:off x="1028700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98FB57D-A8E8-B962-C2D1-94EC5F4201A7}"/>
              </a:ext>
            </a:extLst>
          </p:cNvPr>
          <p:cNvSpPr/>
          <p:nvPr/>
        </p:nvSpPr>
        <p:spPr>
          <a:xfrm>
            <a:off x="1320193" y="1911731"/>
            <a:ext cx="4787180" cy="7746627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8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5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7387939" y="1055864"/>
            <a:ext cx="6934200" cy="838200"/>
            <a:chOff x="-507871" y="-13831"/>
            <a:chExt cx="9245601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-507871" y="-13831"/>
              <a:ext cx="9245601" cy="1008411"/>
              <a:chOff x="-963860" y="-26250"/>
              <a:chExt cx="17546706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-963860" y="-26250"/>
                <a:ext cx="17546706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152529" y="41129"/>
              <a:ext cx="7924801" cy="7798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Android Studio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中建立聊天畫面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FD535CF-FC60-DB38-18DF-756C119EEF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/>
          <a:stretch/>
        </p:blipFill>
        <p:spPr>
          <a:xfrm>
            <a:off x="1750664" y="2527160"/>
            <a:ext cx="3645000" cy="7041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5FC4F665-D89A-E209-FC5C-4D73B3666D61}"/>
              </a:ext>
            </a:extLst>
          </p:cNvPr>
          <p:cNvGrpSpPr/>
          <p:nvPr/>
        </p:nvGrpSpPr>
        <p:grpSpPr>
          <a:xfrm>
            <a:off x="6629400" y="4229100"/>
            <a:ext cx="10820400" cy="1570567"/>
            <a:chOff x="6096000" y="2522376"/>
            <a:chExt cx="10820400" cy="157056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AAF2C3D-FF04-22D0-BFE1-8F13B3ADC600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34" name="Group 2">
                <a:extLst>
                  <a:ext uri="{FF2B5EF4-FFF2-40B4-BE49-F238E27FC236}">
                    <a16:creationId xmlns:a16="http://schemas.microsoft.com/office/drawing/2014/main" id="{5246D5B8-EECE-5FB6-1EF3-2158C81C0B3B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36" name="Freeform 3">
                  <a:extLst>
                    <a:ext uri="{FF2B5EF4-FFF2-40B4-BE49-F238E27FC236}">
                      <a16:creationId xmlns:a16="http://schemas.microsoft.com/office/drawing/2014/main" id="{2C29DCB4-1CAA-BEC4-2F12-E62A45E4C30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23CE04A4-FC4D-340E-7531-187C67B74B06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4080929" cy="55201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1   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建立對話框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layout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651EA046-B819-FD64-3432-E99364FA7CC7}"/>
                </a:ext>
              </a:extLst>
            </p:cNvPr>
            <p:cNvSpPr txBox="1"/>
            <p:nvPr/>
          </p:nvSpPr>
          <p:spPr>
            <a:xfrm>
              <a:off x="6456679" y="3440116"/>
              <a:ext cx="104597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以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RecyclerView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呈現對話框，並建立子項目的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layout file 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9428A00-BC8D-2198-FD7D-79DFA4E636B8}"/>
              </a:ext>
            </a:extLst>
          </p:cNvPr>
          <p:cNvGrpSpPr/>
          <p:nvPr/>
        </p:nvGrpSpPr>
        <p:grpSpPr>
          <a:xfrm>
            <a:off x="6629400" y="5981700"/>
            <a:ext cx="10820400" cy="1570567"/>
            <a:chOff x="6096000" y="2522376"/>
            <a:chExt cx="10820400" cy="1570567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0EB6693-3324-7310-FC13-299261166D58}"/>
                </a:ext>
              </a:extLst>
            </p:cNvPr>
            <p:cNvGrpSpPr/>
            <p:nvPr/>
          </p:nvGrpSpPr>
          <p:grpSpPr>
            <a:xfrm>
              <a:off x="6096000" y="2522376"/>
              <a:ext cx="10820400" cy="1570567"/>
              <a:chOff x="6858000" y="2743624"/>
              <a:chExt cx="5712516" cy="1570567"/>
            </a:xfrm>
          </p:grpSpPr>
          <p:grpSp>
            <p:nvGrpSpPr>
              <p:cNvPr id="27" name="Group 2">
                <a:extLst>
                  <a:ext uri="{FF2B5EF4-FFF2-40B4-BE49-F238E27FC236}">
                    <a16:creationId xmlns:a16="http://schemas.microsoft.com/office/drawing/2014/main" id="{D9589130-B3AF-2E0A-7A00-D558D613C248}"/>
                  </a:ext>
                </a:extLst>
              </p:cNvPr>
              <p:cNvGrpSpPr/>
              <p:nvPr/>
            </p:nvGrpSpPr>
            <p:grpSpPr>
              <a:xfrm>
                <a:off x="6858000" y="2743624"/>
                <a:ext cx="5712516" cy="1570567"/>
                <a:chOff x="0" y="0"/>
                <a:chExt cx="2679082" cy="988583"/>
              </a:xfrm>
            </p:grpSpPr>
            <p:sp>
              <p:nvSpPr>
                <p:cNvPr id="29" name="Freeform 3">
                  <a:extLst>
                    <a:ext uri="{FF2B5EF4-FFF2-40B4-BE49-F238E27FC236}">
                      <a16:creationId xmlns:a16="http://schemas.microsoft.com/office/drawing/2014/main" id="{B521AAB7-9FBB-201E-038C-3FF44335021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679082" cy="988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082" h="988583">
                      <a:moveTo>
                        <a:pt x="2554622" y="988583"/>
                      </a:moveTo>
                      <a:lnTo>
                        <a:pt x="124460" y="988583"/>
                      </a:lnTo>
                      <a:cubicBezTo>
                        <a:pt x="55880" y="988583"/>
                        <a:pt x="0" y="932703"/>
                        <a:pt x="0" y="86412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2554622" y="0"/>
                      </a:lnTo>
                      <a:cubicBezTo>
                        <a:pt x="2623202" y="0"/>
                        <a:pt x="2679082" y="55880"/>
                        <a:pt x="2679082" y="124460"/>
                      </a:cubicBezTo>
                      <a:lnTo>
                        <a:pt x="2679082" y="864123"/>
                      </a:lnTo>
                      <a:cubicBezTo>
                        <a:pt x="2679082" y="932703"/>
                        <a:pt x="2623202" y="988583"/>
                        <a:pt x="2554622" y="9885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sp>
            <p:nvSpPr>
              <p:cNvPr id="28" name="TextBox 18">
                <a:extLst>
                  <a:ext uri="{FF2B5EF4-FFF2-40B4-BE49-F238E27FC236}">
                    <a16:creationId xmlns:a16="http://schemas.microsoft.com/office/drawing/2014/main" id="{C26ADBB1-D4DA-B914-CFEF-24020507DE4F}"/>
                  </a:ext>
                </a:extLst>
              </p:cNvPr>
              <p:cNvSpPr txBox="1"/>
              <p:nvPr/>
            </p:nvSpPr>
            <p:spPr>
              <a:xfrm>
                <a:off x="7048417" y="2891494"/>
                <a:ext cx="5240496" cy="5492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2</a:t>
                </a:r>
                <a:r>
                  <a:rPr lang="zh-TW" alt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 建立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Message_adapter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C7E1AE2C-76E4-647E-4FA5-15CF4C55A395}"/>
                </a:ext>
              </a:extLst>
            </p:cNvPr>
            <p:cNvSpPr txBox="1"/>
            <p:nvPr/>
          </p:nvSpPr>
          <p:spPr>
            <a:xfrm>
              <a:off x="6456679" y="3405953"/>
              <a:ext cx="992632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把對話內容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(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使用者輸入以及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GET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到的</a:t>
              </a:r>
              <a:r>
                <a:rPr lang="en-US" altLang="zh-TW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)</a:t>
              </a:r>
              <a:r>
                <a:rPr lang="zh-TW" altLang="en-US" sz="2400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呈現到對話框</a:t>
              </a:r>
              <a:endParaRPr lang="en-US" sz="2400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138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4EA17B-9BB9-1C43-96ED-BF924CF1B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933700"/>
            <a:ext cx="13188812" cy="5410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1CFE6BB-8C32-ED99-8A63-74E63FD331A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56022" y="1451858"/>
            <a:ext cx="15560377" cy="8644642"/>
            <a:chOff x="0" y="0"/>
            <a:chExt cx="4450066" cy="174332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B765B3D-1F79-E580-8C9C-6B47589F45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450067" cy="1743321"/>
            </a:xfrm>
            <a:custGeom>
              <a:avLst/>
              <a:gdLst/>
              <a:ahLst/>
              <a:cxnLst/>
              <a:rect l="l" t="t" r="r" b="b"/>
              <a:pathLst>
                <a:path w="4450067" h="1743321">
                  <a:moveTo>
                    <a:pt x="4325607" y="1743321"/>
                  </a:moveTo>
                  <a:lnTo>
                    <a:pt x="124460" y="1743321"/>
                  </a:lnTo>
                  <a:cubicBezTo>
                    <a:pt x="55880" y="1743321"/>
                    <a:pt x="0" y="1687441"/>
                    <a:pt x="0" y="1618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5607" y="0"/>
                  </a:lnTo>
                  <a:cubicBezTo>
                    <a:pt x="4394186" y="0"/>
                    <a:pt x="4450067" y="55880"/>
                    <a:pt x="4450067" y="124460"/>
                  </a:cubicBezTo>
                  <a:lnTo>
                    <a:pt x="4450067" y="1618861"/>
                  </a:lnTo>
                  <a:cubicBezTo>
                    <a:pt x="4450067" y="1687441"/>
                    <a:pt x="4394186" y="1743321"/>
                    <a:pt x="4325607" y="17433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5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7387939" y="1055864"/>
            <a:ext cx="6934200" cy="838200"/>
            <a:chOff x="-507871" y="-13831"/>
            <a:chExt cx="9245601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-507871" y="-13831"/>
              <a:ext cx="9245601" cy="1008411"/>
              <a:chOff x="-963860" y="-26250"/>
              <a:chExt cx="17546706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-963860" y="-26250"/>
                <a:ext cx="17546706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152529" y="41129"/>
              <a:ext cx="7924801" cy="7798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Android Studio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中建立聊天畫面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39CF5395-C8E9-757C-9072-8A41298AF6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727591"/>
              </p:ext>
            </p:extLst>
          </p:nvPr>
        </p:nvGraphicFramePr>
        <p:xfrm>
          <a:off x="1748713" y="2652014"/>
          <a:ext cx="14786687" cy="6063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587080" imgH="7212600" progId="">
                  <p:embed/>
                </p:oleObj>
              </mc:Choice>
              <mc:Fallback>
                <p:oleObj r:id="rId4" imgW="17587080" imgH="7212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8713" y="2652014"/>
                        <a:ext cx="14786687" cy="6063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778C928D-4042-C674-07DB-625078CA6401}"/>
              </a:ext>
            </a:extLst>
          </p:cNvPr>
          <p:cNvGrpSpPr/>
          <p:nvPr/>
        </p:nvGrpSpPr>
        <p:grpSpPr>
          <a:xfrm>
            <a:off x="12377654" y="6667500"/>
            <a:ext cx="4348247" cy="685799"/>
            <a:chOff x="8623391" y="5481519"/>
            <a:chExt cx="3588541" cy="585433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5912E197-54F7-D80C-F7EA-58A87AAF1FF1}"/>
                </a:ext>
              </a:extLst>
            </p:cNvPr>
            <p:cNvSpPr/>
            <p:nvPr/>
          </p:nvSpPr>
          <p:spPr>
            <a:xfrm>
              <a:off x="8623391" y="5481519"/>
              <a:ext cx="3588541" cy="58543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DCE449D-097D-5BFF-93D2-C95F8CF12663}"/>
                </a:ext>
              </a:extLst>
            </p:cNvPr>
            <p:cNvSpPr txBox="1"/>
            <p:nvPr/>
          </p:nvSpPr>
          <p:spPr>
            <a:xfrm>
              <a:off x="8793537" y="5611615"/>
              <a:ext cx="3272040" cy="3152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向 </a:t>
              </a:r>
              <a:r>
                <a:rPr lang="en-US" altLang="zh-TW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Server</a:t>
              </a:r>
              <a:r>
                <a:rPr lang="zh-TW" altLang="en-US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傳送 </a:t>
              </a:r>
              <a:r>
                <a:rPr lang="en-US" altLang="zh-TW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Request</a:t>
              </a:r>
              <a:endParaRPr lang="zh-TW" altLang="en-US" sz="24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54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EE31690-949F-E0CC-9EA1-3ECF9087F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47" y="3552603"/>
            <a:ext cx="6839905" cy="318179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14EA17B-9BB9-1C43-96ED-BF924CF1B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933700"/>
            <a:ext cx="13188812" cy="5410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1CFE6BB-8C32-ED99-8A63-74E63FD331A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56022" y="1451858"/>
            <a:ext cx="15560377" cy="8644642"/>
            <a:chOff x="0" y="0"/>
            <a:chExt cx="4450066" cy="174332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B765B3D-1F79-E580-8C9C-6B47589F45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450067" cy="1743321"/>
            </a:xfrm>
            <a:custGeom>
              <a:avLst/>
              <a:gdLst/>
              <a:ahLst/>
              <a:cxnLst/>
              <a:rect l="l" t="t" r="r" b="b"/>
              <a:pathLst>
                <a:path w="4450067" h="1743321">
                  <a:moveTo>
                    <a:pt x="4325607" y="1743321"/>
                  </a:moveTo>
                  <a:lnTo>
                    <a:pt x="124460" y="1743321"/>
                  </a:lnTo>
                  <a:cubicBezTo>
                    <a:pt x="55880" y="1743321"/>
                    <a:pt x="0" y="1687441"/>
                    <a:pt x="0" y="1618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5607" y="0"/>
                  </a:lnTo>
                  <a:cubicBezTo>
                    <a:pt x="4394186" y="0"/>
                    <a:pt x="4450067" y="55880"/>
                    <a:pt x="4450067" y="124460"/>
                  </a:cubicBezTo>
                  <a:lnTo>
                    <a:pt x="4450067" y="1618861"/>
                  </a:lnTo>
                  <a:cubicBezTo>
                    <a:pt x="4450067" y="1687441"/>
                    <a:pt x="4394186" y="1743321"/>
                    <a:pt x="4325607" y="17433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5000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7387939" y="1055864"/>
            <a:ext cx="6934200" cy="838200"/>
            <a:chOff x="-507871" y="-13831"/>
            <a:chExt cx="9245601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-507871" y="-13831"/>
              <a:ext cx="9245601" cy="1008411"/>
              <a:chOff x="-963860" y="-26250"/>
              <a:chExt cx="17546706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-963860" y="-26250"/>
                <a:ext cx="17546706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152529" y="41129"/>
              <a:ext cx="7924801" cy="7798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Android Studio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中建立聊天畫面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723FAE81-7A93-4C25-5054-45AA3032A5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115182"/>
              </p:ext>
            </p:extLst>
          </p:nvPr>
        </p:nvGraphicFramePr>
        <p:xfrm>
          <a:off x="1859206" y="3048650"/>
          <a:ext cx="10726106" cy="499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117360" imgH="4241160" progId="">
                  <p:embed/>
                </p:oleObj>
              </mc:Choice>
              <mc:Fallback>
                <p:oleObj r:id="rId5" imgW="9117360" imgH="4241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206" y="3048650"/>
                        <a:ext cx="10726106" cy="499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778C928D-4042-C674-07DB-625078CA6401}"/>
              </a:ext>
            </a:extLst>
          </p:cNvPr>
          <p:cNvGrpSpPr/>
          <p:nvPr/>
        </p:nvGrpSpPr>
        <p:grpSpPr>
          <a:xfrm>
            <a:off x="11652715" y="5448300"/>
            <a:ext cx="4348247" cy="685799"/>
            <a:chOff x="8049132" y="4538320"/>
            <a:chExt cx="3588541" cy="585433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5912E197-54F7-D80C-F7EA-58A87AAF1FF1}"/>
                </a:ext>
              </a:extLst>
            </p:cNvPr>
            <p:cNvSpPr/>
            <p:nvPr/>
          </p:nvSpPr>
          <p:spPr>
            <a:xfrm>
              <a:off x="8049132" y="4538320"/>
              <a:ext cx="3588541" cy="58543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DCE449D-097D-5BFF-93D2-C95F8CF12663}"/>
                </a:ext>
              </a:extLst>
            </p:cNvPr>
            <p:cNvSpPr txBox="1"/>
            <p:nvPr/>
          </p:nvSpPr>
          <p:spPr>
            <a:xfrm>
              <a:off x="8266558" y="4673395"/>
              <a:ext cx="3272040" cy="3152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收到 </a:t>
              </a:r>
              <a:r>
                <a:rPr lang="en-US" altLang="zh-TW" sz="24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4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9303AD8C-5930-2E61-0414-648F5439B4F6}"/>
              </a:ext>
            </a:extLst>
          </p:cNvPr>
          <p:cNvSpPr/>
          <p:nvPr/>
        </p:nvSpPr>
        <p:spPr>
          <a:xfrm>
            <a:off x="-152363" y="6550764"/>
            <a:ext cx="18440363" cy="11481444"/>
          </a:xfrm>
          <a:custGeom>
            <a:avLst/>
            <a:gdLst/>
            <a:ahLst/>
            <a:cxnLst/>
            <a:rect l="l" t="t" r="r" b="b"/>
            <a:pathLst>
              <a:path w="17391169" h="11390895">
                <a:moveTo>
                  <a:pt x="0" y="0"/>
                </a:moveTo>
                <a:lnTo>
                  <a:pt x="17391168" y="0"/>
                </a:lnTo>
                <a:lnTo>
                  <a:pt x="17391168" y="11390894"/>
                </a:lnTo>
                <a:lnTo>
                  <a:pt x="0" y="11390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" r="-4"/>
            </a:stretch>
          </a:blipFill>
          <a:ln w="38100"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4103994" y="3246817"/>
            <a:ext cx="13155306" cy="5153613"/>
            <a:chOff x="0" y="0"/>
            <a:chExt cx="4450066" cy="17433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0067" cy="1743321"/>
            </a:xfrm>
            <a:custGeom>
              <a:avLst/>
              <a:gdLst/>
              <a:ahLst/>
              <a:cxnLst/>
              <a:rect l="l" t="t" r="r" b="b"/>
              <a:pathLst>
                <a:path w="4450067" h="1743321">
                  <a:moveTo>
                    <a:pt x="4325607" y="1743321"/>
                  </a:moveTo>
                  <a:lnTo>
                    <a:pt x="124460" y="1743321"/>
                  </a:lnTo>
                  <a:cubicBezTo>
                    <a:pt x="55880" y="1743321"/>
                    <a:pt x="0" y="1687441"/>
                    <a:pt x="0" y="16188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5607" y="0"/>
                  </a:lnTo>
                  <a:cubicBezTo>
                    <a:pt x="4394186" y="0"/>
                    <a:pt x="4450067" y="55880"/>
                    <a:pt x="4450067" y="124460"/>
                  </a:cubicBezTo>
                  <a:lnTo>
                    <a:pt x="4450067" y="1618861"/>
                  </a:lnTo>
                  <a:cubicBezTo>
                    <a:pt x="4450067" y="1687441"/>
                    <a:pt x="4394186" y="1743321"/>
                    <a:pt x="4325607" y="17433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4838700"/>
            <a:ext cx="668036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2" lvl="1"/>
            <a:r>
              <a:rPr lang="en-US" altLang="zh-TW" sz="10000" b="1" dirty="0">
                <a:solidFill>
                  <a:srgbClr val="191919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</a:t>
            </a:r>
            <a:r>
              <a:rPr lang="zh-TW" altLang="en-US" sz="10000" b="1" dirty="0">
                <a:solidFill>
                  <a:srgbClr val="191919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altLang="zh-TW" sz="10000" b="1" dirty="0">
                <a:solidFill>
                  <a:srgbClr val="191919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END</a:t>
            </a:r>
            <a:endParaRPr lang="en-US" sz="10000" b="1" dirty="0">
              <a:solidFill>
                <a:srgbClr val="191919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A724FA6-42D7-8F5F-61F3-98762ECC2990}"/>
              </a:ext>
            </a:extLst>
          </p:cNvPr>
          <p:cNvSpPr/>
          <p:nvPr/>
        </p:nvSpPr>
        <p:spPr>
          <a:xfrm rot="21038829">
            <a:off x="3790698" y="5839766"/>
            <a:ext cx="3030103" cy="95754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美工圖案, 圖形, 卡通, 圖畫 的圖片&#10;&#10;自動產生的描述">
            <a:extLst>
              <a:ext uri="{FF2B5EF4-FFF2-40B4-BE49-F238E27FC236}">
                <a16:creationId xmlns:a16="http://schemas.microsoft.com/office/drawing/2014/main" id="{C1F29727-50CB-F5BE-409D-10CFD603C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21" y="3389022"/>
            <a:ext cx="5783191" cy="3515861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40433139-83BA-F643-2B72-2F100CE7693E}"/>
              </a:ext>
            </a:extLst>
          </p:cNvPr>
          <p:cNvGrpSpPr/>
          <p:nvPr/>
        </p:nvGrpSpPr>
        <p:grpSpPr>
          <a:xfrm rot="20659582">
            <a:off x="1175734" y="2722993"/>
            <a:ext cx="1600166" cy="788902"/>
            <a:chOff x="1037148" y="2448967"/>
            <a:chExt cx="1800386" cy="887613"/>
          </a:xfrm>
        </p:grpSpPr>
        <p:sp>
          <p:nvSpPr>
            <p:cNvPr id="14" name="梯形 13">
              <a:extLst>
                <a:ext uri="{FF2B5EF4-FFF2-40B4-BE49-F238E27FC236}">
                  <a16:creationId xmlns:a16="http://schemas.microsoft.com/office/drawing/2014/main" id="{F55A0503-84ED-CD48-A753-95D831162168}"/>
                </a:ext>
              </a:extLst>
            </p:cNvPr>
            <p:cNvSpPr/>
            <p:nvPr/>
          </p:nvSpPr>
          <p:spPr>
            <a:xfrm rot="8078809">
              <a:off x="1281307" y="2711421"/>
              <a:ext cx="381000" cy="869318"/>
            </a:xfrm>
            <a:prstGeom prst="trapezoid">
              <a:avLst>
                <a:gd name="adj" fmla="val 32869"/>
              </a:avLst>
            </a:prstGeom>
            <a:solidFill>
              <a:srgbClr val="FFC82C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梯形 14">
              <a:extLst>
                <a:ext uri="{FF2B5EF4-FFF2-40B4-BE49-F238E27FC236}">
                  <a16:creationId xmlns:a16="http://schemas.microsoft.com/office/drawing/2014/main" id="{16D06D31-5631-DACA-DB02-6D703AB4F228}"/>
                </a:ext>
              </a:extLst>
            </p:cNvPr>
            <p:cNvSpPr/>
            <p:nvPr/>
          </p:nvSpPr>
          <p:spPr>
            <a:xfrm rot="10234894">
              <a:off x="1845386" y="2448967"/>
              <a:ext cx="409558" cy="770030"/>
            </a:xfrm>
            <a:prstGeom prst="trapezoid">
              <a:avLst>
                <a:gd name="adj" fmla="val 32869"/>
              </a:avLst>
            </a:prstGeom>
            <a:solidFill>
              <a:srgbClr val="FFEFD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梯形 15">
              <a:extLst>
                <a:ext uri="{FF2B5EF4-FFF2-40B4-BE49-F238E27FC236}">
                  <a16:creationId xmlns:a16="http://schemas.microsoft.com/office/drawing/2014/main" id="{4F9D3CDC-7E63-2209-7447-0D08061BF776}"/>
                </a:ext>
              </a:extLst>
            </p:cNvPr>
            <p:cNvSpPr/>
            <p:nvPr/>
          </p:nvSpPr>
          <p:spPr>
            <a:xfrm rot="12163721">
              <a:off x="2556875" y="2546235"/>
              <a:ext cx="280659" cy="762848"/>
            </a:xfrm>
            <a:prstGeom prst="trapezoid">
              <a:avLst>
                <a:gd name="adj" fmla="val 32869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8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3">
            <a:extLst>
              <a:ext uri="{FF2B5EF4-FFF2-40B4-BE49-F238E27FC236}">
                <a16:creationId xmlns:a16="http://schemas.microsoft.com/office/drawing/2014/main" id="{0A3ADBF5-EB3F-79E6-7CE3-AF600F5E5D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1702190"/>
            <a:ext cx="16230600" cy="8165710"/>
          </a:xfrm>
          <a:custGeom>
            <a:avLst/>
            <a:gdLst/>
            <a:ahLst/>
            <a:cxnLst/>
            <a:rect l="l" t="t" r="r" b="b"/>
            <a:pathLst>
              <a:path w="2679082" h="988583">
                <a:moveTo>
                  <a:pt x="2554622" y="988583"/>
                </a:moveTo>
                <a:lnTo>
                  <a:pt x="124460" y="988583"/>
                </a:lnTo>
                <a:cubicBezTo>
                  <a:pt x="55880" y="988583"/>
                  <a:pt x="0" y="932703"/>
                  <a:pt x="0" y="86412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554622" y="0"/>
                </a:lnTo>
                <a:cubicBezTo>
                  <a:pt x="2623202" y="0"/>
                  <a:pt x="2679082" y="55880"/>
                  <a:pt x="2679082" y="124460"/>
                </a:cubicBezTo>
                <a:lnTo>
                  <a:pt x="2679082" y="864123"/>
                </a:lnTo>
                <a:cubicBezTo>
                  <a:pt x="2679082" y="932703"/>
                  <a:pt x="2623202" y="988583"/>
                  <a:pt x="2554622" y="988583"/>
                </a:cubicBezTo>
                <a:close/>
              </a:path>
            </a:pathLst>
          </a:custGeom>
          <a:solidFill>
            <a:srgbClr val="FFEFD7"/>
          </a:solidFill>
        </p:spPr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7EBCB669-3BAC-7491-A4A0-7045E4EDA5F5}"/>
              </a:ext>
            </a:extLst>
          </p:cNvPr>
          <p:cNvSpPr txBox="1"/>
          <p:nvPr/>
        </p:nvSpPr>
        <p:spPr>
          <a:xfrm>
            <a:off x="1028700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7FC21AAB-166D-DE47-4C16-553EA711829D}"/>
              </a:ext>
            </a:extLst>
          </p:cNvPr>
          <p:cNvGrpSpPr/>
          <p:nvPr/>
        </p:nvGrpSpPr>
        <p:grpSpPr>
          <a:xfrm>
            <a:off x="1807135" y="3852333"/>
            <a:ext cx="2466291" cy="3549865"/>
            <a:chOff x="1526947" y="3797389"/>
            <a:chExt cx="2466291" cy="3549865"/>
          </a:xfrm>
        </p:grpSpPr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0257B7D6-9485-859B-888A-ED3A7A7E484E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799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推薦商品</a:t>
              </a:r>
              <a:endPara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A4F5A67D-B656-DE42-AFC9-2CEC8BF70BD6}"/>
                </a:ext>
              </a:extLst>
            </p:cNvPr>
            <p:cNvSpPr txBox="1"/>
            <p:nvPr/>
          </p:nvSpPr>
          <p:spPr>
            <a:xfrm>
              <a:off x="1526947" y="5753100"/>
              <a:ext cx="2466291" cy="15941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隨機推薦一個不在使用者購物車的商品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4C152E45-A148-3BDB-7E65-4A418D67FB96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" panose="020B0604020104020204" pitchFamily="34" charset="0"/>
                  <a:ea typeface="Noto Sans" panose="020B0502040504020204" pitchFamily="34"/>
                  <a:cs typeface="Noto Sans" panose="020B0502040504020204" pitchFamily="34"/>
                </a:rPr>
                <a:t>01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3098D35C-BB8F-045E-4B96-4F31AB5DC1EA}"/>
              </a:ext>
            </a:extLst>
          </p:cNvPr>
          <p:cNvGrpSpPr/>
          <p:nvPr/>
        </p:nvGrpSpPr>
        <p:grpSpPr>
          <a:xfrm>
            <a:off x="4876800" y="3848100"/>
            <a:ext cx="2466293" cy="3549865"/>
            <a:chOff x="1526947" y="3797389"/>
            <a:chExt cx="2466293" cy="3549865"/>
          </a:xfrm>
        </p:grpSpPr>
        <p:sp>
          <p:nvSpPr>
            <p:cNvPr id="76" name="TextBox 12">
              <a:extLst>
                <a:ext uri="{FF2B5EF4-FFF2-40B4-BE49-F238E27FC236}">
                  <a16:creationId xmlns:a16="http://schemas.microsoft.com/office/drawing/2014/main" id="{24C37823-44CF-8AFB-6177-6220B12764D3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799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推薦新品</a:t>
              </a:r>
              <a:endParaRPr lang="en-US" sz="2799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7" name="TextBox 13">
              <a:extLst>
                <a:ext uri="{FF2B5EF4-FFF2-40B4-BE49-F238E27FC236}">
                  <a16:creationId xmlns:a16="http://schemas.microsoft.com/office/drawing/2014/main" id="{F00F959D-3AE1-E0A6-6E75-48C8CEC778EC}"/>
                </a:ext>
              </a:extLst>
            </p:cNvPr>
            <p:cNvSpPr txBox="1"/>
            <p:nvPr/>
          </p:nvSpPr>
          <p:spPr>
            <a:xfrm>
              <a:off x="1526948" y="5753100"/>
              <a:ext cx="2466292" cy="15941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隨機推薦一個不在使用者購物車的商品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8" name="TextBox 14">
              <a:extLst>
                <a:ext uri="{FF2B5EF4-FFF2-40B4-BE49-F238E27FC236}">
                  <a16:creationId xmlns:a16="http://schemas.microsoft.com/office/drawing/2014/main" id="{EC2E1768-C10A-68F4-D324-13925B7144DD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accent6"/>
                  </a:solidFill>
                  <a:latin typeface="Abadi" panose="020B0604020104020204" pitchFamily="34" charset="0"/>
                  <a:ea typeface="Noto Sans" panose="020B0502040504020204" pitchFamily="34"/>
                  <a:cs typeface="Noto Sans" panose="020B0502040504020204" pitchFamily="34"/>
                </a:rPr>
                <a:t>0</a:t>
              </a:r>
              <a:r>
                <a:rPr lang="en-US" altLang="zh-TW" sz="9497" b="1" dirty="0">
                  <a:solidFill>
                    <a:schemeClr val="accent6"/>
                  </a:solidFill>
                  <a:latin typeface="Abadi" panose="020B0604020104020204" pitchFamily="34" charset="0"/>
                  <a:ea typeface="Noto Sans" panose="020B0502040504020204" pitchFamily="34"/>
                  <a:cs typeface="Noto Sans" panose="020B0502040504020204" pitchFamily="34"/>
                </a:rPr>
                <a:t>2</a:t>
              </a:r>
              <a:endParaRPr lang="en-US" sz="9497" b="1" dirty="0">
                <a:solidFill>
                  <a:schemeClr val="accent6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A9BAD0D3-0EDE-C17A-A8B7-DB1484331D78}"/>
              </a:ext>
            </a:extLst>
          </p:cNvPr>
          <p:cNvGrpSpPr/>
          <p:nvPr/>
        </p:nvGrpSpPr>
        <p:grpSpPr>
          <a:xfrm>
            <a:off x="7946466" y="3848100"/>
            <a:ext cx="2466293" cy="3549865"/>
            <a:chOff x="1526947" y="3797389"/>
            <a:chExt cx="2466293" cy="3549865"/>
          </a:xfrm>
        </p:grpSpPr>
        <p:sp>
          <p:nvSpPr>
            <p:cNvPr id="80" name="TextBox 12">
              <a:extLst>
                <a:ext uri="{FF2B5EF4-FFF2-40B4-BE49-F238E27FC236}">
                  <a16:creationId xmlns:a16="http://schemas.microsoft.com/office/drawing/2014/main" id="{D1A2F2E5-D7AF-5701-E4DD-6725D879CF4E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799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介紹商品</a:t>
              </a:r>
              <a:endPara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0FE35DC6-F985-F680-EC6A-F1503EED7DCB}"/>
                </a:ext>
              </a:extLst>
            </p:cNvPr>
            <p:cNvSpPr txBox="1"/>
            <p:nvPr/>
          </p:nvSpPr>
          <p:spPr>
            <a:xfrm>
              <a:off x="1526947" y="5753100"/>
              <a:ext cx="2466293" cy="15941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提供使用者詢問的商品詳細資料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2" name="TextBox 14">
              <a:extLst>
                <a:ext uri="{FF2B5EF4-FFF2-40B4-BE49-F238E27FC236}">
                  <a16:creationId xmlns:a16="http://schemas.microsoft.com/office/drawing/2014/main" id="{0B4F05EB-9CA6-4D13-8AAF-22188EBBD53C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" panose="020B0604020104020204" pitchFamily="34" charset="0"/>
                  <a:ea typeface="Noto Sans" panose="020B0502040504020204" pitchFamily="34"/>
                  <a:cs typeface="Noto Sans" panose="020B0502040504020204" pitchFamily="34"/>
                </a:rPr>
                <a:t>0</a:t>
              </a:r>
              <a:r>
                <a:rPr lang="en-US" altLang="zh-TW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" panose="020B0604020104020204" pitchFamily="34" charset="0"/>
                  <a:ea typeface="Noto Sans" panose="020B0502040504020204" pitchFamily="34"/>
                  <a:cs typeface="Noto Sans" panose="020B0502040504020204" pitchFamily="34"/>
                </a:rPr>
                <a:t>3</a:t>
              </a:r>
              <a:endParaRPr lang="en-US" sz="94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41E82E1E-44C0-1D5C-43EB-15266A59666E}"/>
              </a:ext>
            </a:extLst>
          </p:cNvPr>
          <p:cNvGrpSpPr/>
          <p:nvPr/>
        </p:nvGrpSpPr>
        <p:grpSpPr>
          <a:xfrm>
            <a:off x="10969521" y="3848100"/>
            <a:ext cx="2466293" cy="3549865"/>
            <a:chOff x="1526947" y="3797389"/>
            <a:chExt cx="2466293" cy="3549865"/>
          </a:xfrm>
        </p:grpSpPr>
        <p:sp>
          <p:nvSpPr>
            <p:cNvPr id="88" name="TextBox 12">
              <a:extLst>
                <a:ext uri="{FF2B5EF4-FFF2-40B4-BE49-F238E27FC236}">
                  <a16:creationId xmlns:a16="http://schemas.microsoft.com/office/drawing/2014/main" id="{769394F0-3994-DBB5-5E74-868CF29583F8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799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加入購物車</a:t>
              </a:r>
              <a:endParaRPr lang="en-US" sz="2799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TextBox 13">
              <a:extLst>
                <a:ext uri="{FF2B5EF4-FFF2-40B4-BE49-F238E27FC236}">
                  <a16:creationId xmlns:a16="http://schemas.microsoft.com/office/drawing/2014/main" id="{0D0267F9-3DC7-32A6-70A4-FCF9978D129D}"/>
                </a:ext>
              </a:extLst>
            </p:cNvPr>
            <p:cNvSpPr txBox="1"/>
            <p:nvPr/>
          </p:nvSpPr>
          <p:spPr>
            <a:xfrm>
              <a:off x="1526947" y="5753100"/>
              <a:ext cx="2466293" cy="15941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幫助使用者將商品及購買數量加入購物車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TextBox 14">
              <a:extLst>
                <a:ext uri="{FF2B5EF4-FFF2-40B4-BE49-F238E27FC236}">
                  <a16:creationId xmlns:a16="http://schemas.microsoft.com/office/drawing/2014/main" id="{42421849-CE17-ACE8-091A-07156188A0BE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accent6"/>
                  </a:solidFill>
                  <a:latin typeface="Abadi" panose="020B0604020104020204" pitchFamily="34" charset="0"/>
                  <a:ea typeface="Noto Sans" panose="020B0502040504020204" pitchFamily="34"/>
                  <a:cs typeface="Noto Sans" panose="020B0502040504020204" pitchFamily="34"/>
                </a:rPr>
                <a:t>0</a:t>
              </a:r>
              <a:r>
                <a:rPr lang="en-US" altLang="zh-TW" sz="9497" b="1" dirty="0">
                  <a:solidFill>
                    <a:schemeClr val="accent6"/>
                  </a:solidFill>
                  <a:latin typeface="Abadi" panose="020B0604020104020204" pitchFamily="34" charset="0"/>
                  <a:ea typeface="Noto Sans" panose="020B0502040504020204" pitchFamily="34"/>
                  <a:cs typeface="Noto Sans" panose="020B0502040504020204" pitchFamily="34"/>
                </a:rPr>
                <a:t>4</a:t>
              </a:r>
              <a:endParaRPr lang="en-US" sz="9497" b="1" dirty="0">
                <a:solidFill>
                  <a:schemeClr val="accent6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693F8A6-582F-36E8-CBFA-C66FCD24C88A}"/>
              </a:ext>
            </a:extLst>
          </p:cNvPr>
          <p:cNvGrpSpPr/>
          <p:nvPr/>
        </p:nvGrpSpPr>
        <p:grpSpPr>
          <a:xfrm>
            <a:off x="13992576" y="3848100"/>
            <a:ext cx="2466293" cy="3549865"/>
            <a:chOff x="1526947" y="3797389"/>
            <a:chExt cx="2466293" cy="3549865"/>
          </a:xfrm>
        </p:grpSpPr>
        <p:sp>
          <p:nvSpPr>
            <p:cNvPr id="92" name="TextBox 12">
              <a:extLst>
                <a:ext uri="{FF2B5EF4-FFF2-40B4-BE49-F238E27FC236}">
                  <a16:creationId xmlns:a16="http://schemas.microsoft.com/office/drawing/2014/main" id="{BD99EC3E-D39A-0D48-0F32-F6F02312D30A}"/>
                </a:ext>
              </a:extLst>
            </p:cNvPr>
            <p:cNvSpPr txBox="1"/>
            <p:nvPr/>
          </p:nvSpPr>
          <p:spPr>
            <a:xfrm>
              <a:off x="1526947" y="5275912"/>
              <a:ext cx="2190087" cy="4094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zh-TW" altLang="en-US" sz="2799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查看訂單</a:t>
              </a:r>
              <a:endParaRPr lang="en-US" sz="2799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" name="TextBox 13">
              <a:extLst>
                <a:ext uri="{FF2B5EF4-FFF2-40B4-BE49-F238E27FC236}">
                  <a16:creationId xmlns:a16="http://schemas.microsoft.com/office/drawing/2014/main" id="{BB0760EB-4347-D4CD-055C-69D320012C6A}"/>
                </a:ext>
              </a:extLst>
            </p:cNvPr>
            <p:cNvSpPr txBox="1"/>
            <p:nvPr/>
          </p:nvSpPr>
          <p:spPr>
            <a:xfrm>
              <a:off x="1526947" y="5753100"/>
              <a:ext cx="2466293" cy="15941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查看此使用者送出過的所有訂單</a:t>
              </a:r>
              <a:endPara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TextBox 14">
              <a:extLst>
                <a:ext uri="{FF2B5EF4-FFF2-40B4-BE49-F238E27FC236}">
                  <a16:creationId xmlns:a16="http://schemas.microsoft.com/office/drawing/2014/main" id="{79B88A78-B51D-8AA7-193A-72C56B079B26}"/>
                </a:ext>
              </a:extLst>
            </p:cNvPr>
            <p:cNvSpPr txBox="1"/>
            <p:nvPr/>
          </p:nvSpPr>
          <p:spPr>
            <a:xfrm>
              <a:off x="1526947" y="3797389"/>
              <a:ext cx="1902053" cy="1461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397"/>
                </a:lnSpc>
              </a:pPr>
              <a:r>
                <a:rPr lang="en-US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" panose="020B0604020104020204" pitchFamily="34" charset="0"/>
                  <a:ea typeface="Noto Sans" panose="020B0502040504020204" pitchFamily="34"/>
                  <a:cs typeface="Noto Sans" panose="020B0502040504020204" pitchFamily="34"/>
                </a:rPr>
                <a:t>0</a:t>
              </a:r>
              <a:r>
                <a:rPr lang="en-US" altLang="zh-TW" sz="9497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" panose="020B0604020104020204" pitchFamily="34" charset="0"/>
                  <a:ea typeface="Noto Sans" panose="020B0502040504020204" pitchFamily="34"/>
                  <a:cs typeface="Noto Sans" panose="020B0502040504020204" pitchFamily="34"/>
                </a:rPr>
                <a:t>5</a:t>
              </a:r>
              <a:endParaRPr lang="en-US" sz="949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Diagram showing flow for API">
            <a:extLst>
              <a:ext uri="{FF2B5EF4-FFF2-40B4-BE49-F238E27FC236}">
                <a16:creationId xmlns:a16="http://schemas.microsoft.com/office/drawing/2014/main" id="{E39FD53A-0335-6966-7F23-1C2013DB08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76ADD3F-EBD0-B0D0-268E-83B20D8D464C}"/>
              </a:ext>
            </a:extLst>
          </p:cNvPr>
          <p:cNvGrpSpPr/>
          <p:nvPr/>
        </p:nvGrpSpPr>
        <p:grpSpPr>
          <a:xfrm>
            <a:off x="1028700" y="1702190"/>
            <a:ext cx="16230600" cy="8165710"/>
            <a:chOff x="1028700" y="1702190"/>
            <a:chExt cx="16230600" cy="8165710"/>
          </a:xfrm>
        </p:grpSpPr>
        <p:sp>
          <p:nvSpPr>
            <p:cNvPr id="2" name="Freeform 3">
              <a:extLst>
                <a:ext uri="{FF2B5EF4-FFF2-40B4-BE49-F238E27FC236}">
                  <a16:creationId xmlns:a16="http://schemas.microsoft.com/office/drawing/2014/main" id="{8AC31D01-CF26-3A97-5240-0021126187CD}"/>
                </a:ext>
              </a:extLst>
            </p:cNvPr>
            <p:cNvSpPr/>
            <p:nvPr/>
          </p:nvSpPr>
          <p:spPr>
            <a:xfrm>
              <a:off x="1028700" y="1702190"/>
              <a:ext cx="16230600" cy="8165710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163C7CF-55A5-0A1D-472C-56D9AA1A4710}"/>
                </a:ext>
              </a:extLst>
            </p:cNvPr>
            <p:cNvGrpSpPr/>
            <p:nvPr/>
          </p:nvGrpSpPr>
          <p:grpSpPr>
            <a:xfrm>
              <a:off x="1810814" y="2167349"/>
              <a:ext cx="14538485" cy="7163190"/>
              <a:chOff x="1810814" y="2167349"/>
              <a:chExt cx="14538485" cy="7163190"/>
            </a:xfrm>
          </p:grpSpPr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052FCF60-0677-0B5A-03EF-714F91B0CBFF}"/>
                  </a:ext>
                </a:extLst>
              </p:cNvPr>
              <p:cNvSpPr/>
              <p:nvPr/>
            </p:nvSpPr>
            <p:spPr>
              <a:xfrm>
                <a:off x="1810814" y="2369201"/>
                <a:ext cx="3826653" cy="6922409"/>
              </a:xfrm>
              <a:prstGeom prst="roundRect">
                <a:avLst>
                  <a:gd name="adj" fmla="val 11334"/>
                </a:avLst>
              </a:prstGeom>
              <a:solidFill>
                <a:srgbClr val="FFF9C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94AA6450-47BD-EF3F-2DE2-02C62ED44798}"/>
                  </a:ext>
                </a:extLst>
              </p:cNvPr>
              <p:cNvSpPr/>
              <p:nvPr/>
            </p:nvSpPr>
            <p:spPr>
              <a:xfrm>
                <a:off x="2716057" y="2167349"/>
                <a:ext cx="1895985" cy="481562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6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App</a:t>
                </a:r>
                <a:endParaRPr lang="zh-TW" altLang="en-US" sz="26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37E7CC9B-3293-8FC2-F4F6-AB13A3E4B655}"/>
                  </a:ext>
                </a:extLst>
              </p:cNvPr>
              <p:cNvSpPr/>
              <p:nvPr/>
            </p:nvSpPr>
            <p:spPr>
              <a:xfrm>
                <a:off x="6542514" y="2408130"/>
                <a:ext cx="5070131" cy="6922409"/>
              </a:xfrm>
              <a:prstGeom prst="roundRect">
                <a:avLst>
                  <a:gd name="adj" fmla="val 11334"/>
                </a:avLst>
              </a:prstGeom>
              <a:solidFill>
                <a:srgbClr val="FFEFD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69C71FDD-F725-4DEC-A957-6A32FCFDE712}"/>
                  </a:ext>
                </a:extLst>
              </p:cNvPr>
              <p:cNvSpPr/>
              <p:nvPr/>
            </p:nvSpPr>
            <p:spPr>
              <a:xfrm>
                <a:off x="7694770" y="2192132"/>
                <a:ext cx="2880000" cy="481562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6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Lionfree Server</a:t>
                </a:r>
                <a:endParaRPr lang="zh-TW" altLang="en-US" sz="26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1BCBE3D9-EDBF-B65A-7F3B-C358743A73CD}"/>
                  </a:ext>
                </a:extLst>
              </p:cNvPr>
              <p:cNvSpPr/>
              <p:nvPr/>
            </p:nvSpPr>
            <p:spPr>
              <a:xfrm>
                <a:off x="7363610" y="5133161"/>
                <a:ext cx="3542274" cy="1113821"/>
              </a:xfrm>
              <a:prstGeom prst="roundRect">
                <a:avLst>
                  <a:gd name="adj" fmla="val 36619"/>
                </a:avLst>
              </a:prstGeom>
              <a:solidFill>
                <a:srgbClr val="F8DE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000" b="1" dirty="0">
                    <a:ln w="38100">
                      <a:noFill/>
                    </a:ln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PHP Server</a:t>
                </a:r>
                <a:endParaRPr lang="zh-TW" altLang="en-US" sz="3000" b="1" dirty="0">
                  <a:ln w="38100">
                    <a:noFill/>
                  </a:ln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99283BA0-5661-BB4E-FF8B-3EE8B18F7F83}"/>
                  </a:ext>
                </a:extLst>
              </p:cNvPr>
              <p:cNvSpPr/>
              <p:nvPr/>
            </p:nvSpPr>
            <p:spPr>
              <a:xfrm>
                <a:off x="8086552" y="7741105"/>
                <a:ext cx="2123774" cy="964238"/>
              </a:xfrm>
              <a:prstGeom prst="roundRect">
                <a:avLst>
                  <a:gd name="adj" fmla="val 36619"/>
                </a:avLst>
              </a:prstGeom>
              <a:solidFill>
                <a:srgbClr val="F8DE7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Database</a:t>
                </a:r>
                <a:endParaRPr lang="zh-TW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2C246A00-EEB0-0D24-8803-B11182D57887}"/>
                  </a:ext>
                </a:extLst>
              </p:cNvPr>
              <p:cNvSpPr/>
              <p:nvPr/>
            </p:nvSpPr>
            <p:spPr>
              <a:xfrm>
                <a:off x="12522646" y="2408130"/>
                <a:ext cx="3826653" cy="6922409"/>
              </a:xfrm>
              <a:prstGeom prst="roundRect">
                <a:avLst>
                  <a:gd name="adj" fmla="val 11334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FCF90872-6E15-DE7B-1656-4B6F84188605}"/>
                  </a:ext>
                </a:extLst>
              </p:cNvPr>
              <p:cNvSpPr/>
              <p:nvPr/>
            </p:nvSpPr>
            <p:spPr>
              <a:xfrm>
                <a:off x="13231943" y="2234560"/>
                <a:ext cx="2340000" cy="481562"/>
              </a:xfrm>
              <a:prstGeom prst="roundRect">
                <a:avLst>
                  <a:gd name="adj" fmla="val 36619"/>
                </a:avLst>
              </a:prstGeom>
              <a:solidFill>
                <a:srgbClr val="FFB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600" b="1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Dialogflow</a:t>
                </a:r>
                <a:endParaRPr lang="zh-TW" altLang="en-US" sz="2600" b="1" dirty="0">
                  <a:solidFill>
                    <a:schemeClr val="bg1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70AF95AE-C382-6125-6CC6-A127C1D6E47C}"/>
                  </a:ext>
                </a:extLst>
              </p:cNvPr>
              <p:cNvSpPr/>
              <p:nvPr/>
            </p:nvSpPr>
            <p:spPr>
              <a:xfrm>
                <a:off x="13244535" y="4305300"/>
                <a:ext cx="2443006" cy="2767563"/>
              </a:xfrm>
              <a:prstGeom prst="roundRect">
                <a:avLst>
                  <a:gd name="adj" fmla="val 36619"/>
                </a:avLst>
              </a:prstGeom>
              <a:solidFill>
                <a:srgbClr val="F4C84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</a:t>
                </a:r>
              </a:p>
              <a:p>
                <a:pPr algn="ctr"/>
                <a:r>
                  <a:rPr lang="en-US" altLang="zh-TW" sz="3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Server</a:t>
                </a:r>
                <a:endParaRPr lang="zh-TW" alt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E8FE75AB-BD03-D90D-5AB0-B69AAE6D7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05884" y="5439192"/>
                <a:ext cx="232605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21912033-C643-0448-839F-EB80E4471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5015" y="4838700"/>
                <a:ext cx="2848595" cy="6405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DCF72194-185C-DB56-DA04-6A5C4CB98A7A}"/>
                  </a:ext>
                </a:extLst>
              </p:cNvPr>
              <p:cNvSpPr/>
              <p:nvPr/>
            </p:nvSpPr>
            <p:spPr>
              <a:xfrm>
                <a:off x="2813082" y="4092816"/>
                <a:ext cx="1701933" cy="3192822"/>
              </a:xfrm>
              <a:custGeom>
                <a:avLst/>
                <a:gdLst/>
                <a:ahLst/>
                <a:cxnLst/>
                <a:rect l="l" t="t" r="r" b="b"/>
                <a:pathLst>
                  <a:path w="2103692" h="4114800">
                    <a:moveTo>
                      <a:pt x="0" y="0"/>
                    </a:moveTo>
                    <a:lnTo>
                      <a:pt x="2103691" y="0"/>
                    </a:lnTo>
                    <a:lnTo>
                      <a:pt x="2103691" y="4114800"/>
                    </a:lnTo>
                    <a:lnTo>
                      <a:pt x="0" y="41148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E1FCB4DE-E92E-D830-E433-F288E2BBE9A9}"/>
                  </a:ext>
                </a:extLst>
              </p:cNvPr>
              <p:cNvSpPr/>
              <p:nvPr/>
            </p:nvSpPr>
            <p:spPr>
              <a:xfrm>
                <a:off x="5167215" y="4176294"/>
                <a:ext cx="1895985" cy="481563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HTTP Request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6F3AB493-D590-0236-6BD5-606959654B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5015" y="5905500"/>
                <a:ext cx="2848595" cy="7775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FB5BB06C-722A-23D7-6C57-FD3625262151}"/>
                  </a:ext>
                </a:extLst>
              </p:cNvPr>
              <p:cNvSpPr/>
              <p:nvPr/>
            </p:nvSpPr>
            <p:spPr>
              <a:xfrm>
                <a:off x="4979641" y="6870328"/>
                <a:ext cx="2160000" cy="481563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HTTP Response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C99E07F1-E376-E821-2E29-281BF675DECC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9134747" y="6246982"/>
                <a:ext cx="13692" cy="149412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EE0E7567-4B42-FDFF-0037-5524F327B2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05884" y="5880364"/>
                <a:ext cx="232605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BA3D92B9-B9E7-0632-589E-9124E0188664}"/>
                  </a:ext>
                </a:extLst>
              </p:cNvPr>
              <p:cNvSpPr/>
              <p:nvPr/>
            </p:nvSpPr>
            <p:spPr>
              <a:xfrm>
                <a:off x="11004359" y="4198946"/>
                <a:ext cx="2160000" cy="777362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 Request</a:t>
                </a:r>
              </a:p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(Detect Intent)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6C04A81A-EB31-096F-5AF5-125D68C99293}"/>
                  </a:ext>
                </a:extLst>
              </p:cNvPr>
              <p:cNvSpPr/>
              <p:nvPr/>
            </p:nvSpPr>
            <p:spPr>
              <a:xfrm>
                <a:off x="11136367" y="6388765"/>
                <a:ext cx="1895985" cy="481563"/>
              </a:xfrm>
              <a:prstGeom prst="roundRect">
                <a:avLst>
                  <a:gd name="adj" fmla="val 36619"/>
                </a:avLst>
              </a:prstGeom>
              <a:solidFill>
                <a:srgbClr val="FF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 Response</a:t>
                </a:r>
                <a:endParaRPr lang="zh-TW" altLang="en-US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" name="TextBox 15">
            <a:extLst>
              <a:ext uri="{FF2B5EF4-FFF2-40B4-BE49-F238E27FC236}">
                <a16:creationId xmlns:a16="http://schemas.microsoft.com/office/drawing/2014/main" id="{FC740549-4FAB-9598-1CD8-654D5882AE74}"/>
              </a:ext>
            </a:extLst>
          </p:cNvPr>
          <p:cNvSpPr txBox="1"/>
          <p:nvPr/>
        </p:nvSpPr>
        <p:spPr>
          <a:xfrm>
            <a:off x="1028700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98FB57D-A8E8-B962-C2D1-94EC5F4201A7}"/>
              </a:ext>
            </a:extLst>
          </p:cNvPr>
          <p:cNvSpPr/>
          <p:nvPr/>
        </p:nvSpPr>
        <p:spPr>
          <a:xfrm>
            <a:off x="12118808" y="1860745"/>
            <a:ext cx="4568992" cy="7848600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25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Dialogflow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介紹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A3FC0F0-C888-3020-1B2E-4611DF34F6C4}"/>
              </a:ext>
            </a:extLst>
          </p:cNvPr>
          <p:cNvGrpSpPr/>
          <p:nvPr/>
        </p:nvGrpSpPr>
        <p:grpSpPr>
          <a:xfrm>
            <a:off x="1053602" y="2402719"/>
            <a:ext cx="16230600" cy="2317014"/>
            <a:chOff x="1028700" y="2978886"/>
            <a:chExt cx="16230600" cy="2317014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1AE6E6E0-00E4-B867-A153-C4336EE0EA3B}"/>
                </a:ext>
              </a:extLst>
            </p:cNvPr>
            <p:cNvSpPr/>
            <p:nvPr/>
          </p:nvSpPr>
          <p:spPr>
            <a:xfrm>
              <a:off x="1028700" y="2978886"/>
              <a:ext cx="16230600" cy="2317014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grpSp>
          <p:nvGrpSpPr>
            <p:cNvPr id="31" name="Group 16">
              <a:extLst>
                <a:ext uri="{FF2B5EF4-FFF2-40B4-BE49-F238E27FC236}">
                  <a16:creationId xmlns:a16="http://schemas.microsoft.com/office/drawing/2014/main" id="{A0367E29-D8ED-3BD2-E7C2-C9EED7A6AB1A}"/>
                </a:ext>
              </a:extLst>
            </p:cNvPr>
            <p:cNvGrpSpPr/>
            <p:nvPr/>
          </p:nvGrpSpPr>
          <p:grpSpPr>
            <a:xfrm>
              <a:off x="1676399" y="3196689"/>
              <a:ext cx="14935201" cy="1718307"/>
              <a:chOff x="-2232220" y="-455799"/>
              <a:chExt cx="8110173" cy="2291077"/>
            </a:xfrm>
          </p:grpSpPr>
          <p:sp>
            <p:nvSpPr>
              <p:cNvPr id="33" name="TextBox 17">
                <a:extLst>
                  <a:ext uri="{FF2B5EF4-FFF2-40B4-BE49-F238E27FC236}">
                    <a16:creationId xmlns:a16="http://schemas.microsoft.com/office/drawing/2014/main" id="{C2CC9E7A-1623-2A6B-3A3B-A2337F7F2EA1}"/>
                  </a:ext>
                </a:extLst>
              </p:cNvPr>
              <p:cNvSpPr txBox="1"/>
              <p:nvPr/>
            </p:nvSpPr>
            <p:spPr>
              <a:xfrm>
                <a:off x="-2232220" y="332815"/>
                <a:ext cx="8110172" cy="150246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由 </a:t>
                </a:r>
                <a:r>
                  <a:rPr lang="en-US" altLang="zh-TW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Google </a:t>
                </a: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開發的</a:t>
                </a:r>
                <a:r>
                  <a:rPr lang="zh-TW" altLang="en-US" sz="2600" b="1" u="sng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自然語言處理平台</a:t>
                </a: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，用於建立</a:t>
                </a:r>
                <a:r>
                  <a:rPr lang="zh-TW" altLang="en-US" sz="2600" b="1" u="sng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自動化的對話系統</a:t>
                </a: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，使使用者能夠通過自然語言</a:t>
                </a:r>
                <a:r>
                  <a:rPr lang="en-US" altLang="zh-TW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chatbot</a:t>
                </a: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進行互動。</a:t>
                </a:r>
                <a:endParaRPr lang="en-US" sz="26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TextBox 18">
                <a:extLst>
                  <a:ext uri="{FF2B5EF4-FFF2-40B4-BE49-F238E27FC236}">
                    <a16:creationId xmlns:a16="http://schemas.microsoft.com/office/drawing/2014/main" id="{78E0C7AD-0CAF-6DAC-203C-470FFED6763F}"/>
                  </a:ext>
                </a:extLst>
              </p:cNvPr>
              <p:cNvSpPr txBox="1"/>
              <p:nvPr/>
            </p:nvSpPr>
            <p:spPr>
              <a:xfrm>
                <a:off x="-2232219" y="-455799"/>
                <a:ext cx="8110172" cy="72934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1</a:t>
                </a:r>
              </a:p>
            </p:txBody>
          </p:sp>
        </p:grp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BC8704E-2785-8594-0532-8EEC8DDCF2F4}"/>
              </a:ext>
            </a:extLst>
          </p:cNvPr>
          <p:cNvGrpSpPr/>
          <p:nvPr/>
        </p:nvGrpSpPr>
        <p:grpSpPr>
          <a:xfrm>
            <a:off x="1087469" y="4975636"/>
            <a:ext cx="16230600" cy="2317014"/>
            <a:chOff x="1028700" y="2978886"/>
            <a:chExt cx="16230600" cy="231701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D2DFB15F-2E98-5BBD-BD4C-1EC52BF79816}"/>
                </a:ext>
              </a:extLst>
            </p:cNvPr>
            <p:cNvSpPr/>
            <p:nvPr/>
          </p:nvSpPr>
          <p:spPr>
            <a:xfrm>
              <a:off x="1028700" y="2978886"/>
              <a:ext cx="16230600" cy="2317014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F08956F8-BBE3-8D34-92BE-D5671E8E03E8}"/>
                </a:ext>
              </a:extLst>
            </p:cNvPr>
            <p:cNvGrpSpPr/>
            <p:nvPr/>
          </p:nvGrpSpPr>
          <p:grpSpPr>
            <a:xfrm>
              <a:off x="1642532" y="3196689"/>
              <a:ext cx="14986001" cy="1058004"/>
              <a:chOff x="-2250610" y="-455799"/>
              <a:chExt cx="8137758" cy="1410672"/>
            </a:xfrm>
          </p:grpSpPr>
          <p:sp>
            <p:nvSpPr>
              <p:cNvPr id="12" name="TextBox 17">
                <a:extLst>
                  <a:ext uri="{FF2B5EF4-FFF2-40B4-BE49-F238E27FC236}">
                    <a16:creationId xmlns:a16="http://schemas.microsoft.com/office/drawing/2014/main" id="{2E7567C4-5D86-180F-9607-E6DB3BC697F4}"/>
                  </a:ext>
                </a:extLst>
              </p:cNvPr>
              <p:cNvSpPr txBox="1"/>
              <p:nvPr/>
            </p:nvSpPr>
            <p:spPr>
              <a:xfrm>
                <a:off x="-2241414" y="252629"/>
                <a:ext cx="8128562" cy="7022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使用了一種基於</a:t>
                </a:r>
                <a:r>
                  <a:rPr lang="en-US" altLang="zh-TW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RNN</a:t>
                </a: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的技術，稱為序列到序列學習（</a:t>
                </a:r>
                <a:r>
                  <a:rPr lang="en-US" altLang="zh-TW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Sequence-to-Sequence Learning</a:t>
                </a: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）。</a:t>
                </a:r>
                <a:endParaRPr lang="en-US" altLang="zh-TW" sz="2600" b="1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18">
                <a:extLst>
                  <a:ext uri="{FF2B5EF4-FFF2-40B4-BE49-F238E27FC236}">
                    <a16:creationId xmlns:a16="http://schemas.microsoft.com/office/drawing/2014/main" id="{0ACAB2CF-530E-B702-C80D-AB008B018891}"/>
                  </a:ext>
                </a:extLst>
              </p:cNvPr>
              <p:cNvSpPr txBox="1"/>
              <p:nvPr/>
            </p:nvSpPr>
            <p:spPr>
              <a:xfrm>
                <a:off x="-2250610" y="-455799"/>
                <a:ext cx="8128563" cy="72934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</a:t>
                </a:r>
                <a:r>
                  <a:rPr lang="en-US" altLang="zh-TW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2</a:t>
                </a:r>
                <a:endPara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5D5AF0E-890F-F2CB-45DA-A2567849E81E}"/>
              </a:ext>
            </a:extLst>
          </p:cNvPr>
          <p:cNvGrpSpPr/>
          <p:nvPr/>
        </p:nvGrpSpPr>
        <p:grpSpPr>
          <a:xfrm>
            <a:off x="1114363" y="7542719"/>
            <a:ext cx="16230600" cy="2317014"/>
            <a:chOff x="1028700" y="2978886"/>
            <a:chExt cx="16230600" cy="2317014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45680F7A-21B3-0CBA-57F7-B6F19F23A9F4}"/>
                </a:ext>
              </a:extLst>
            </p:cNvPr>
            <p:cNvSpPr/>
            <p:nvPr/>
          </p:nvSpPr>
          <p:spPr>
            <a:xfrm>
              <a:off x="1028700" y="2978886"/>
              <a:ext cx="16230600" cy="2317014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grpSp>
          <p:nvGrpSpPr>
            <p:cNvPr id="32" name="Group 16">
              <a:extLst>
                <a:ext uri="{FF2B5EF4-FFF2-40B4-BE49-F238E27FC236}">
                  <a16:creationId xmlns:a16="http://schemas.microsoft.com/office/drawing/2014/main" id="{61D12390-B5C1-2178-E240-14505D23CBD2}"/>
                </a:ext>
              </a:extLst>
            </p:cNvPr>
            <p:cNvGrpSpPr/>
            <p:nvPr/>
          </p:nvGrpSpPr>
          <p:grpSpPr>
            <a:xfrm>
              <a:off x="1642532" y="3196689"/>
              <a:ext cx="14986001" cy="1058004"/>
              <a:chOff x="-2250610" y="-455799"/>
              <a:chExt cx="8137758" cy="1410672"/>
            </a:xfrm>
          </p:grpSpPr>
          <p:sp>
            <p:nvSpPr>
              <p:cNvPr id="36" name="TextBox 17">
                <a:extLst>
                  <a:ext uri="{FF2B5EF4-FFF2-40B4-BE49-F238E27FC236}">
                    <a16:creationId xmlns:a16="http://schemas.microsoft.com/office/drawing/2014/main" id="{6D33AD4A-782F-58DE-B4D3-678110AB3C0E}"/>
                  </a:ext>
                </a:extLst>
              </p:cNvPr>
              <p:cNvSpPr txBox="1"/>
              <p:nvPr/>
            </p:nvSpPr>
            <p:spPr>
              <a:xfrm>
                <a:off x="-2241414" y="252629"/>
                <a:ext cx="8128562" cy="7022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對於 </a:t>
                </a:r>
                <a:r>
                  <a:rPr lang="en-US" altLang="zh-TW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Dialogflow </a:t>
                </a: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的具體模型架構和訓練方法，</a:t>
                </a:r>
                <a:r>
                  <a:rPr lang="en-US" altLang="zh-TW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Google </a:t>
                </a:r>
                <a:r>
                  <a:rPr lang="zh-TW" altLang="en-US" sz="2600" b="1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並沒有公開詳細的技術細節。</a:t>
                </a:r>
                <a:endParaRPr lang="en-US" altLang="zh-TW" sz="2600" b="1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TextBox 18">
                <a:extLst>
                  <a:ext uri="{FF2B5EF4-FFF2-40B4-BE49-F238E27FC236}">
                    <a16:creationId xmlns:a16="http://schemas.microsoft.com/office/drawing/2014/main" id="{975ACAA7-64AF-1246-EB60-4E3FF8C33B16}"/>
                  </a:ext>
                </a:extLst>
              </p:cNvPr>
              <p:cNvSpPr txBox="1"/>
              <p:nvPr/>
            </p:nvSpPr>
            <p:spPr>
              <a:xfrm>
                <a:off x="-2250610" y="-455799"/>
                <a:ext cx="8128563" cy="72934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en-US" sz="36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# 3</a:t>
                </a: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Dialogflow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設定對話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740E4C1-A249-489C-9299-ADEE648D2295}"/>
              </a:ext>
            </a:extLst>
          </p:cNvPr>
          <p:cNvGrpSpPr/>
          <p:nvPr/>
        </p:nvGrpSpPr>
        <p:grpSpPr>
          <a:xfrm>
            <a:off x="1053602" y="2402719"/>
            <a:ext cx="13729198" cy="1445381"/>
            <a:chOff x="1053602" y="2402719"/>
            <a:chExt cx="13729198" cy="1445381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1AE6E6E0-00E4-B867-A153-C4336EE0EA3B}"/>
                </a:ext>
              </a:extLst>
            </p:cNvPr>
            <p:cNvSpPr/>
            <p:nvPr/>
          </p:nvSpPr>
          <p:spPr>
            <a:xfrm>
              <a:off x="1053602" y="2402719"/>
              <a:ext cx="13729198" cy="1445381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78E0C7AD-0CAF-6DAC-203C-470FFED6763F}"/>
                </a:ext>
              </a:extLst>
            </p:cNvPr>
            <p:cNvSpPr txBox="1"/>
            <p:nvPr/>
          </p:nvSpPr>
          <p:spPr>
            <a:xfrm>
              <a:off x="1524001" y="2851904"/>
              <a:ext cx="12741792" cy="5470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1	Intent and Entity</a:t>
              </a:r>
              <a:r>
                <a:rPr lang="zh-TW" alt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</a:t>
              </a:r>
              <a:endParaRPr lang="en-US" sz="3600" b="1" dirty="0">
                <a:solidFill>
                  <a:srgbClr val="19191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2134308-644A-C197-FE2A-D6189364C186}"/>
              </a:ext>
            </a:extLst>
          </p:cNvPr>
          <p:cNvGrpSpPr/>
          <p:nvPr/>
        </p:nvGrpSpPr>
        <p:grpSpPr>
          <a:xfrm>
            <a:off x="1062567" y="4135488"/>
            <a:ext cx="7700433" cy="2303413"/>
            <a:chOff x="6995252" y="4610100"/>
            <a:chExt cx="5438010" cy="2303413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086DAD4-BCD4-BDF3-4840-8EE2D27C7B4A}"/>
                </a:ext>
              </a:extLst>
            </p:cNvPr>
            <p:cNvGrpSpPr/>
            <p:nvPr/>
          </p:nvGrpSpPr>
          <p:grpSpPr>
            <a:xfrm>
              <a:off x="6995252" y="4610100"/>
              <a:ext cx="5438009" cy="1075530"/>
              <a:chOff x="7010493" y="4538321"/>
              <a:chExt cx="5438009" cy="1210357"/>
            </a:xfrm>
          </p:grpSpPr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FE175576-CABA-A3FD-A1E7-A95FA17CFDB1}"/>
                  </a:ext>
                </a:extLst>
              </p:cNvPr>
              <p:cNvSpPr/>
              <p:nvPr/>
            </p:nvSpPr>
            <p:spPr>
              <a:xfrm>
                <a:off x="7010493" y="4538321"/>
                <a:ext cx="5438009" cy="1210357"/>
              </a:xfrm>
              <a:prstGeom prst="roundRect">
                <a:avLst>
                  <a:gd name="adj" fmla="val 50000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26" name="TextBox 16">
                <a:extLst>
                  <a:ext uri="{FF2B5EF4-FFF2-40B4-BE49-F238E27FC236}">
                    <a16:creationId xmlns:a16="http://schemas.microsoft.com/office/drawing/2014/main" id="{45556068-A77A-3217-BE19-4F54FCCB3B8C}"/>
                  </a:ext>
                </a:extLst>
              </p:cNvPr>
              <p:cNvSpPr txBox="1"/>
              <p:nvPr/>
            </p:nvSpPr>
            <p:spPr>
              <a:xfrm>
                <a:off x="7620000" y="4897278"/>
                <a:ext cx="4228406" cy="5541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Intent</a:t>
                </a:r>
                <a:r>
                  <a:rPr lang="zh-TW" altLang="en-US" sz="32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：使用者的意圖</a:t>
                </a:r>
                <a:endPara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2350DAF-4153-EFE7-C766-38C8EDB38A66}"/>
                </a:ext>
              </a:extLst>
            </p:cNvPr>
            <p:cNvGrpSpPr/>
            <p:nvPr/>
          </p:nvGrpSpPr>
          <p:grpSpPr>
            <a:xfrm>
              <a:off x="6995253" y="5837983"/>
              <a:ext cx="5438009" cy="1075530"/>
              <a:chOff x="7010493" y="4538321"/>
              <a:chExt cx="5438009" cy="1210357"/>
            </a:xfrm>
          </p:grpSpPr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1E3C8B34-90C9-DB25-8DBB-0DD19FBF2FCF}"/>
                  </a:ext>
                </a:extLst>
              </p:cNvPr>
              <p:cNvSpPr/>
              <p:nvPr/>
            </p:nvSpPr>
            <p:spPr>
              <a:xfrm>
                <a:off x="7010493" y="4538321"/>
                <a:ext cx="5438009" cy="1210357"/>
              </a:xfrm>
              <a:prstGeom prst="roundRect">
                <a:avLst>
                  <a:gd name="adj" fmla="val 50000"/>
                </a:avLst>
              </a:prstGeom>
              <a:solidFill>
                <a:srgbClr val="FBDD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24" name="TextBox 16">
                <a:extLst>
                  <a:ext uri="{FF2B5EF4-FFF2-40B4-BE49-F238E27FC236}">
                    <a16:creationId xmlns:a16="http://schemas.microsoft.com/office/drawing/2014/main" id="{C315E517-4F8E-B4DE-34B9-EACA253B2C50}"/>
                  </a:ext>
                </a:extLst>
              </p:cNvPr>
              <p:cNvSpPr txBox="1"/>
              <p:nvPr/>
            </p:nvSpPr>
            <p:spPr>
              <a:xfrm>
                <a:off x="7636777" y="5108777"/>
                <a:ext cx="4228406" cy="5541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Entity</a:t>
                </a:r>
                <a:r>
                  <a:rPr lang="zh-TW" altLang="en-US" sz="32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：參數</a:t>
                </a:r>
                <a:r>
                  <a:rPr lang="en-US" altLang="zh-TW" sz="32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(</a:t>
                </a:r>
                <a:r>
                  <a:rPr lang="zh-TW" altLang="en-US" sz="32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如數量、日期</a:t>
                </a:r>
                <a:r>
                  <a:rPr lang="en-US" altLang="zh-TW" sz="3200" b="1" dirty="0">
                    <a:solidFill>
                      <a:srgbClr val="191919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)</a:t>
                </a:r>
                <a:endParaRPr 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FBD0424-40A5-33A9-B629-C8BE2972C185}"/>
              </a:ext>
            </a:extLst>
          </p:cNvPr>
          <p:cNvGrpSpPr/>
          <p:nvPr/>
        </p:nvGrpSpPr>
        <p:grpSpPr>
          <a:xfrm>
            <a:off x="1062567" y="4155659"/>
            <a:ext cx="13729198" cy="1445381"/>
            <a:chOff x="1053602" y="2402719"/>
            <a:chExt cx="13729198" cy="1445381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9A0B041E-0758-AB85-A822-78B83277DF91}"/>
                </a:ext>
              </a:extLst>
            </p:cNvPr>
            <p:cNvSpPr/>
            <p:nvPr/>
          </p:nvSpPr>
          <p:spPr>
            <a:xfrm>
              <a:off x="1053602" y="2402719"/>
              <a:ext cx="13729198" cy="1445381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F4A9A147-4DB6-4B6B-94B9-CA146504163C}"/>
                </a:ext>
              </a:extLst>
            </p:cNvPr>
            <p:cNvSpPr txBox="1"/>
            <p:nvPr/>
          </p:nvSpPr>
          <p:spPr>
            <a:xfrm>
              <a:off x="1524001" y="2851904"/>
              <a:ext cx="12741792" cy="5470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</a:t>
              </a:r>
              <a:r>
                <a:rPr lang="en-US" altLang="zh-TW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2</a:t>
              </a: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	Conversation Management</a:t>
              </a:r>
            </a:p>
          </p:txBody>
        </p:sp>
      </p:grpSp>
      <p:grpSp>
        <p:nvGrpSpPr>
          <p:cNvPr id="2049" name="群組 2048">
            <a:extLst>
              <a:ext uri="{FF2B5EF4-FFF2-40B4-BE49-F238E27FC236}">
                <a16:creationId xmlns:a16="http://schemas.microsoft.com/office/drawing/2014/main" id="{74160FBC-B5C7-CEC9-219D-192BA203CBE2}"/>
              </a:ext>
            </a:extLst>
          </p:cNvPr>
          <p:cNvGrpSpPr/>
          <p:nvPr/>
        </p:nvGrpSpPr>
        <p:grpSpPr>
          <a:xfrm>
            <a:off x="1053603" y="5956748"/>
            <a:ext cx="7700432" cy="1396552"/>
            <a:chOff x="7010493" y="4538321"/>
            <a:chExt cx="5438009" cy="1210357"/>
          </a:xfrm>
        </p:grpSpPr>
        <p:sp>
          <p:nvSpPr>
            <p:cNvPr id="2054" name="矩形: 圓角 2053">
              <a:extLst>
                <a:ext uri="{FF2B5EF4-FFF2-40B4-BE49-F238E27FC236}">
                  <a16:creationId xmlns:a16="http://schemas.microsoft.com/office/drawing/2014/main" id="{77161167-F26B-71A3-AC7E-590B4DC3DA50}"/>
                </a:ext>
              </a:extLst>
            </p:cNvPr>
            <p:cNvSpPr/>
            <p:nvPr/>
          </p:nvSpPr>
          <p:spPr>
            <a:xfrm>
              <a:off x="7010493" y="4538321"/>
              <a:ext cx="5438009" cy="1210357"/>
            </a:xfrm>
            <a:prstGeom prst="roundRect">
              <a:avLst>
                <a:gd name="adj" fmla="val 50000"/>
              </a:avLst>
            </a:prstGeom>
            <a:solidFill>
              <a:srgbClr val="FBDD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55" name="TextBox 16">
              <a:extLst>
                <a:ext uri="{FF2B5EF4-FFF2-40B4-BE49-F238E27FC236}">
                  <a16:creationId xmlns:a16="http://schemas.microsoft.com/office/drawing/2014/main" id="{A0EBA6AE-94C8-5157-C5C2-C914F730E969}"/>
                </a:ext>
              </a:extLst>
            </p:cNvPr>
            <p:cNvSpPr txBox="1"/>
            <p:nvPr/>
          </p:nvSpPr>
          <p:spPr>
            <a:xfrm>
              <a:off x="7600613" y="5025970"/>
              <a:ext cx="4228406" cy="5541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zh-TW" sz="32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Context</a:t>
              </a:r>
              <a:r>
                <a:rPr lang="zh-TW" altLang="en-US" sz="32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：在對話中傳遞上下文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22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10B8C530-0C3E-BCC3-6388-9A9A1DC1740D}"/>
              </a:ext>
            </a:extLst>
          </p:cNvPr>
          <p:cNvGrpSpPr>
            <a:grpSpLocks/>
          </p:cNvGrpSpPr>
          <p:nvPr/>
        </p:nvGrpSpPr>
        <p:grpSpPr>
          <a:xfrm>
            <a:off x="609600" y="2118832"/>
            <a:ext cx="17339625" cy="8053868"/>
            <a:chOff x="0" y="0"/>
            <a:chExt cx="1795084" cy="1109349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592BD5E-2F7F-08E6-CFE2-52C55BF9854B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795084" cy="1109349"/>
            </a:xfrm>
            <a:custGeom>
              <a:avLst/>
              <a:gdLst/>
              <a:ahLst/>
              <a:cxnLst/>
              <a:rect l="l" t="t" r="r" b="b"/>
              <a:pathLst>
                <a:path w="1795084" h="1109349">
                  <a:moveTo>
                    <a:pt x="1670624" y="1109349"/>
                  </a:moveTo>
                  <a:lnTo>
                    <a:pt x="124460" y="1109349"/>
                  </a:lnTo>
                  <a:cubicBezTo>
                    <a:pt x="55880" y="1109349"/>
                    <a:pt x="0" y="1053469"/>
                    <a:pt x="0" y="984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0624" y="0"/>
                  </a:lnTo>
                  <a:cubicBezTo>
                    <a:pt x="1739204" y="0"/>
                    <a:pt x="1795084" y="55880"/>
                    <a:pt x="1795084" y="124460"/>
                  </a:cubicBezTo>
                  <a:lnTo>
                    <a:pt x="1795084" y="984889"/>
                  </a:lnTo>
                  <a:cubicBezTo>
                    <a:pt x="1795084" y="1053469"/>
                    <a:pt x="1739204" y="1109349"/>
                    <a:pt x="1670624" y="11093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46175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1470254"/>
            <a:chOff x="203329" y="-13831"/>
            <a:chExt cx="7636133" cy="1768815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508129" y="86505"/>
              <a:ext cx="6326607" cy="1668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 err="1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Dialogflow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設定對話</a:t>
              </a:r>
              <a:endParaRPr lang="en-US" altLang="zh-TW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圖片 28" descr="一張含有 文字, 圖表, 行, 字型 的圖片">
            <a:extLst>
              <a:ext uri="{FF2B5EF4-FFF2-40B4-BE49-F238E27FC236}">
                <a16:creationId xmlns:a16="http://schemas.microsoft.com/office/drawing/2014/main" id="{8519872C-164D-E274-CF77-FB6D3AB2B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56" y="2324100"/>
            <a:ext cx="14637744" cy="7629768"/>
          </a:xfrm>
          <a:prstGeom prst="rect">
            <a:avLst/>
          </a:prstGeom>
        </p:spPr>
      </p:pic>
      <p:pic>
        <p:nvPicPr>
          <p:cNvPr id="27" name="圖片 26" descr="一張含有 文字, 圖表, 行, 字型 的圖片">
            <a:extLst>
              <a:ext uri="{FF2B5EF4-FFF2-40B4-BE49-F238E27FC236}">
                <a16:creationId xmlns:a16="http://schemas.microsoft.com/office/drawing/2014/main" id="{74079EB0-48F2-648C-3258-6B2D356AA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56" y="2324100"/>
            <a:ext cx="14637744" cy="7629768"/>
          </a:xfrm>
          <a:prstGeom prst="rect">
            <a:avLst/>
          </a:prstGeom>
        </p:spPr>
      </p:pic>
      <p:pic>
        <p:nvPicPr>
          <p:cNvPr id="25" name="圖片 24" descr="一張含有 文字, 圖表, 字型, 行 的圖片&#10;&#10;自動產生的描述">
            <a:extLst>
              <a:ext uri="{FF2B5EF4-FFF2-40B4-BE49-F238E27FC236}">
                <a16:creationId xmlns:a16="http://schemas.microsoft.com/office/drawing/2014/main" id="{377CB6CB-64B6-319C-CC5B-63E1B7DBC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56" y="2324100"/>
            <a:ext cx="14637744" cy="7629768"/>
          </a:xfrm>
          <a:prstGeom prst="rect">
            <a:avLst/>
          </a:prstGeom>
        </p:spPr>
      </p:pic>
      <p:pic>
        <p:nvPicPr>
          <p:cNvPr id="23" name="圖片 22" descr="一張含有 文字, 圖表, 螢幕擷取畫面, 字型 的圖片&#10;&#10;自動產生的描述">
            <a:extLst>
              <a:ext uri="{FF2B5EF4-FFF2-40B4-BE49-F238E27FC236}">
                <a16:creationId xmlns:a16="http://schemas.microsoft.com/office/drawing/2014/main" id="{76E3F254-C381-1D93-2A37-8B6F91A26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56" y="2324100"/>
            <a:ext cx="14637744" cy="7629768"/>
          </a:xfrm>
          <a:prstGeom prst="rect">
            <a:avLst/>
          </a:prstGeom>
        </p:spPr>
      </p:pic>
      <p:pic>
        <p:nvPicPr>
          <p:cNvPr id="16" name="圖片 15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8A3B0318-D813-B0E3-827E-801C9F954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56" y="2324100"/>
            <a:ext cx="14637744" cy="76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Entity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設計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740E4C1-A249-489C-9299-ADEE648D2295}"/>
              </a:ext>
            </a:extLst>
          </p:cNvPr>
          <p:cNvGrpSpPr/>
          <p:nvPr/>
        </p:nvGrpSpPr>
        <p:grpSpPr>
          <a:xfrm>
            <a:off x="1053602" y="2402719"/>
            <a:ext cx="13729198" cy="1445381"/>
            <a:chOff x="1053602" y="2402719"/>
            <a:chExt cx="13729198" cy="1445381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1AE6E6E0-00E4-B867-A153-C4336EE0EA3B}"/>
                </a:ext>
              </a:extLst>
            </p:cNvPr>
            <p:cNvSpPr/>
            <p:nvPr/>
          </p:nvSpPr>
          <p:spPr>
            <a:xfrm>
              <a:off x="1053602" y="2402719"/>
              <a:ext cx="13729198" cy="1445381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78E0C7AD-0CAF-6DAC-203C-470FFED6763F}"/>
                </a:ext>
              </a:extLst>
            </p:cNvPr>
            <p:cNvSpPr txBox="1"/>
            <p:nvPr/>
          </p:nvSpPr>
          <p:spPr>
            <a:xfrm>
              <a:off x="1524001" y="2851904"/>
              <a:ext cx="12741792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1	quantity (sys.number)</a:t>
              </a: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0A4B49D4-FFB7-43C2-7CC8-00C462730960}"/>
              </a:ext>
            </a:extLst>
          </p:cNvPr>
          <p:cNvGrpSpPr/>
          <p:nvPr/>
        </p:nvGrpSpPr>
        <p:grpSpPr>
          <a:xfrm>
            <a:off x="1053602" y="4361327"/>
            <a:ext cx="13729198" cy="1445381"/>
            <a:chOff x="1053602" y="2402719"/>
            <a:chExt cx="13729198" cy="144538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AD2E56-49E6-A430-E8EC-13CAE6A2CFC8}"/>
                </a:ext>
              </a:extLst>
            </p:cNvPr>
            <p:cNvSpPr/>
            <p:nvPr/>
          </p:nvSpPr>
          <p:spPr>
            <a:xfrm>
              <a:off x="1053602" y="2402719"/>
              <a:ext cx="13729198" cy="1445381"/>
            </a:xfrm>
            <a:custGeom>
              <a:avLst/>
              <a:gdLst/>
              <a:ahLst/>
              <a:cxnLst/>
              <a:rect l="l" t="t" r="r" b="b"/>
              <a:pathLst>
                <a:path w="2679082" h="988583">
                  <a:moveTo>
                    <a:pt x="2554622" y="988583"/>
                  </a:moveTo>
                  <a:lnTo>
                    <a:pt x="124460" y="988583"/>
                  </a:lnTo>
                  <a:cubicBezTo>
                    <a:pt x="55880" y="988583"/>
                    <a:pt x="0" y="932703"/>
                    <a:pt x="0" y="8641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54622" y="0"/>
                  </a:lnTo>
                  <a:cubicBezTo>
                    <a:pt x="2623202" y="0"/>
                    <a:pt x="2679082" y="55880"/>
                    <a:pt x="2679082" y="124460"/>
                  </a:cubicBezTo>
                  <a:lnTo>
                    <a:pt x="2679082" y="864123"/>
                  </a:lnTo>
                  <a:cubicBezTo>
                    <a:pt x="2679082" y="932703"/>
                    <a:pt x="2623202" y="988583"/>
                    <a:pt x="2554622" y="98858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06EA1C2C-059F-8D45-20E7-674A2D8F1FA0}"/>
                </a:ext>
              </a:extLst>
            </p:cNvPr>
            <p:cNvSpPr txBox="1"/>
            <p:nvPr/>
          </p:nvSpPr>
          <p:spPr>
            <a:xfrm>
              <a:off x="1524001" y="2851904"/>
              <a:ext cx="12741792" cy="55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 2	items_description_entity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75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ECC25703-8DF4-2A62-8B16-4DFAA8B20C75}"/>
              </a:ext>
            </a:extLst>
          </p:cNvPr>
          <p:cNvSpPr txBox="1"/>
          <p:nvPr/>
        </p:nvSpPr>
        <p:spPr>
          <a:xfrm>
            <a:off x="1062567" y="1028700"/>
            <a:ext cx="13203225" cy="10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altLang="zh-TW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Dialogflow </a:t>
            </a:r>
            <a:r>
              <a:rPr lang="zh-TW" altLang="en-US" sz="6999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999" b="1" dirty="0">
              <a:solidFill>
                <a:srgbClr val="19191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6A673A51-2E23-D237-E2CB-4677B6DB0F81}"/>
              </a:ext>
            </a:extLst>
          </p:cNvPr>
          <p:cNvGrpSpPr/>
          <p:nvPr/>
        </p:nvGrpSpPr>
        <p:grpSpPr>
          <a:xfrm>
            <a:off x="9677400" y="1082446"/>
            <a:ext cx="5727099" cy="838200"/>
            <a:chOff x="203329" y="-13831"/>
            <a:chExt cx="7636133" cy="1008411"/>
          </a:xfrm>
        </p:grpSpPr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128A0C42-DB36-A90B-32A7-18DF61BF5EBF}"/>
                </a:ext>
              </a:extLst>
            </p:cNvPr>
            <p:cNvGrpSpPr/>
            <p:nvPr/>
          </p:nvGrpSpPr>
          <p:grpSpPr>
            <a:xfrm>
              <a:off x="203329" y="-13831"/>
              <a:ext cx="7636133" cy="1008411"/>
              <a:chOff x="385887" y="-26250"/>
              <a:chExt cx="14492187" cy="1913806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5257C6F0-910A-A968-5F3A-6C1E1054285C}"/>
                  </a:ext>
                </a:extLst>
              </p:cNvPr>
              <p:cNvSpPr/>
              <p:nvPr/>
            </p:nvSpPr>
            <p:spPr>
              <a:xfrm>
                <a:off x="385887" y="-26250"/>
                <a:ext cx="14492187" cy="1913806"/>
              </a:xfrm>
              <a:custGeom>
                <a:avLst/>
                <a:gdLst/>
                <a:ahLst/>
                <a:cxnLst/>
                <a:rect l="l" t="t" r="r" b="b"/>
                <a:pathLst>
                  <a:path w="14492187" h="1913806">
                    <a:moveTo>
                      <a:pt x="14492187" y="956903"/>
                    </a:moveTo>
                    <a:lnTo>
                      <a:pt x="14492187" y="956903"/>
                    </a:lnTo>
                    <a:cubicBezTo>
                      <a:pt x="14492187" y="1485308"/>
                      <a:pt x="14063816" y="1913806"/>
                      <a:pt x="13535242" y="1913806"/>
                    </a:cubicBezTo>
                    <a:lnTo>
                      <a:pt x="956945" y="1913806"/>
                    </a:lnTo>
                    <a:cubicBezTo>
                      <a:pt x="428371" y="1913806"/>
                      <a:pt x="0" y="1485308"/>
                      <a:pt x="0" y="956903"/>
                    </a:cubicBezTo>
                    <a:lnTo>
                      <a:pt x="0" y="956903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3535242" y="0"/>
                    </a:lnTo>
                    <a:cubicBezTo>
                      <a:pt x="14063689" y="0"/>
                      <a:pt x="14492187" y="428371"/>
                      <a:pt x="14492187" y="956903"/>
                    </a:cubicBezTo>
                    <a:close/>
                  </a:path>
                </a:pathLst>
              </a:custGeom>
              <a:solidFill>
                <a:srgbClr val="FFC82C"/>
              </a:solidFill>
            </p:spPr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73F63337-0660-7A27-F844-E6320CE27DE9}"/>
                </a:ext>
              </a:extLst>
            </p:cNvPr>
            <p:cNvSpPr txBox="1"/>
            <p:nvPr/>
          </p:nvSpPr>
          <p:spPr>
            <a:xfrm>
              <a:off x="858090" y="41129"/>
              <a:ext cx="6326607" cy="779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Entity</a:t>
              </a:r>
              <a:r>
                <a:rPr lang="zh-TW" altLang="en-US" sz="3200" b="1" dirty="0">
                  <a:solidFill>
                    <a:srgbClr val="19191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設計</a:t>
              </a:r>
              <a:endParaRPr lang="en-US" sz="3200" b="1" dirty="0">
                <a:solidFill>
                  <a:srgbClr val="19191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0" name="Picture 2" descr="使用Dialogflow 打造聊天機器人- Dialogflow 教學| STEAM 教育學習網">
            <a:extLst>
              <a:ext uri="{FF2B5EF4-FFF2-40B4-BE49-F238E27FC236}">
                <a16:creationId xmlns:a16="http://schemas.microsoft.com/office/drawing/2014/main" id="{7320B4D1-1A99-242D-0190-F05DF237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6789" r="7334" b="26795"/>
          <a:stretch/>
        </p:blipFill>
        <p:spPr bwMode="auto">
          <a:xfrm>
            <a:off x="14630400" y="1082446"/>
            <a:ext cx="2891441" cy="83880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4CD40F07-A85C-D7C2-291A-4B0BD0F592E0}"/>
              </a:ext>
            </a:extLst>
          </p:cNvPr>
          <p:cNvGrpSpPr>
            <a:grpSpLocks/>
          </p:cNvGrpSpPr>
          <p:nvPr/>
        </p:nvGrpSpPr>
        <p:grpSpPr>
          <a:xfrm>
            <a:off x="609600" y="2042632"/>
            <a:ext cx="17339625" cy="8053868"/>
            <a:chOff x="0" y="0"/>
            <a:chExt cx="1795084" cy="1109349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2D0314C1-4E53-8A23-4870-B2631C3B5A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795084" cy="1109349"/>
            </a:xfrm>
            <a:custGeom>
              <a:avLst/>
              <a:gdLst/>
              <a:ahLst/>
              <a:cxnLst/>
              <a:rect l="l" t="t" r="r" b="b"/>
              <a:pathLst>
                <a:path w="1795084" h="1109349">
                  <a:moveTo>
                    <a:pt x="1670624" y="1109349"/>
                  </a:moveTo>
                  <a:lnTo>
                    <a:pt x="124460" y="1109349"/>
                  </a:lnTo>
                  <a:cubicBezTo>
                    <a:pt x="55880" y="1109349"/>
                    <a:pt x="0" y="1053469"/>
                    <a:pt x="0" y="9848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0624" y="0"/>
                  </a:lnTo>
                  <a:cubicBezTo>
                    <a:pt x="1739204" y="0"/>
                    <a:pt x="1795084" y="55880"/>
                    <a:pt x="1795084" y="124460"/>
                  </a:cubicBezTo>
                  <a:lnTo>
                    <a:pt x="1795084" y="984889"/>
                  </a:lnTo>
                  <a:cubicBezTo>
                    <a:pt x="1795084" y="1053469"/>
                    <a:pt x="1739204" y="1109349"/>
                    <a:pt x="1670624" y="11093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67C424-C62E-9306-FB9F-4F6509613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860" y="2019300"/>
            <a:ext cx="5821540" cy="78449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C81FC2-FE51-8407-1932-3BD6E5BB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2095500"/>
            <a:ext cx="6996137" cy="73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00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5304</TotalTime>
  <Words>1407</Words>
  <Application>Microsoft Office PowerPoint</Application>
  <PresentationFormat>自訂</PresentationFormat>
  <Paragraphs>295</Paragraphs>
  <Slides>25</Slides>
  <Notes>24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0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Arial</vt:lpstr>
      <vt:lpstr>Calibri</vt:lpstr>
      <vt:lpstr>Noto Sans</vt:lpstr>
      <vt:lpstr>Posterama</vt:lpstr>
      <vt:lpstr>微軟正黑體</vt:lpstr>
      <vt:lpstr>Abadi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Red Digitalism Food Daily Weekly Monthly Planner Planner Presentation</dc:title>
  <cp:lastModifiedBy>Joyce Hsu</cp:lastModifiedBy>
  <cp:revision>64</cp:revision>
  <dcterms:created xsi:type="dcterms:W3CDTF">2006-08-16T00:00:00Z</dcterms:created>
  <dcterms:modified xsi:type="dcterms:W3CDTF">2023-06-19T14:29:47Z</dcterms:modified>
  <dc:identifier>DAFkva8GAMM</dc:identifier>
</cp:coreProperties>
</file>